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</p:sldMasterIdLst>
  <p:notesMasterIdLst>
    <p:notesMasterId r:id="rId29"/>
  </p:notesMasterIdLst>
  <p:sldIdLst>
    <p:sldId id="326" r:id="rId2"/>
    <p:sldId id="256" r:id="rId3"/>
    <p:sldId id="330" r:id="rId4"/>
    <p:sldId id="331" r:id="rId5"/>
    <p:sldId id="305" r:id="rId6"/>
    <p:sldId id="327" r:id="rId7"/>
    <p:sldId id="296" r:id="rId8"/>
    <p:sldId id="294" r:id="rId9"/>
    <p:sldId id="295" r:id="rId10"/>
    <p:sldId id="297" r:id="rId11"/>
    <p:sldId id="299" r:id="rId12"/>
    <p:sldId id="300" r:id="rId13"/>
    <p:sldId id="298" r:id="rId14"/>
    <p:sldId id="258" r:id="rId15"/>
    <p:sldId id="260" r:id="rId16"/>
    <p:sldId id="289" r:id="rId17"/>
    <p:sldId id="307" r:id="rId18"/>
    <p:sldId id="315" r:id="rId19"/>
    <p:sldId id="316" r:id="rId20"/>
    <p:sldId id="314" r:id="rId21"/>
    <p:sldId id="317" r:id="rId22"/>
    <p:sldId id="318" r:id="rId23"/>
    <p:sldId id="328" r:id="rId24"/>
    <p:sldId id="322" r:id="rId25"/>
    <p:sldId id="312" r:id="rId26"/>
    <p:sldId id="321" r:id="rId27"/>
    <p:sldId id="288" r:id="rId28"/>
  </p:sldIdLst>
  <p:sldSz cx="10080625" cy="7559675"/>
  <p:notesSz cx="7559675" cy="10691813"/>
  <p:defaultTextStyle>
    <a:defPPr>
      <a:defRPr lang="en-GB"/>
    </a:defPPr>
    <a:lvl1pPr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400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1pPr>
    <a:lvl2pPr marL="742950" indent="-28575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400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2pPr>
    <a:lvl3pPr marL="11430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400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3pPr>
    <a:lvl4pPr marL="16002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400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4pPr>
    <a:lvl5pPr marL="20574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400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Times New Roman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22"/>
    <p:restoredTop sz="94643"/>
  </p:normalViewPr>
  <p:slideViewPr>
    <p:cSldViewPr>
      <p:cViewPr varScale="1">
        <p:scale>
          <a:sx n="109" d="100"/>
          <a:sy n="109" d="100"/>
        </p:scale>
        <p:origin x="792" y="17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597025" y="1004888"/>
            <a:ext cx="4576763" cy="343217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sp>
      <p:sp>
        <p:nvSpPr>
          <p:cNvPr id="3074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1185863" y="4772025"/>
            <a:ext cx="5405437" cy="3810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 smtClean="0"/>
          </a:p>
        </p:txBody>
      </p:sp>
    </p:spTree>
    <p:extLst>
      <p:ext uri="{BB962C8B-B14F-4D97-AF65-F5344CB8AC3E}">
        <p14:creationId xmlns:p14="http://schemas.microsoft.com/office/powerpoint/2010/main" val="50300216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597025" y="1004888"/>
            <a:ext cx="4578350" cy="34337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3789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1185863" y="4772025"/>
            <a:ext cx="5407025" cy="3811588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1819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597025" y="1004888"/>
            <a:ext cx="4578350" cy="34337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706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1185863" y="4772025"/>
            <a:ext cx="5407025" cy="3811588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3825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305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597025" y="1004888"/>
            <a:ext cx="4578350" cy="34337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3993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1185863" y="4772025"/>
            <a:ext cx="5407025" cy="3811588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51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597025" y="1004888"/>
            <a:ext cx="4578350" cy="34337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198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1185863" y="4772025"/>
            <a:ext cx="5407025" cy="3811588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280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P(</a:t>
            </a:r>
            <a:r>
              <a:rPr lang="en-US" dirty="0" err="1" smtClean="0"/>
              <a:t>t_i</a:t>
            </a:r>
            <a:r>
              <a:rPr lang="en-US" dirty="0" smtClean="0"/>
              <a:t> | t_{i-1}) = \</a:t>
            </a:r>
            <a:r>
              <a:rPr lang="en-US" dirty="0" err="1" smtClean="0"/>
              <a:t>frac</a:t>
            </a:r>
            <a:r>
              <a:rPr lang="en-US" dirty="0" smtClean="0"/>
              <a:t>{c(t_{i-1}, </a:t>
            </a:r>
            <a:r>
              <a:rPr lang="en-US" dirty="0" err="1" smtClean="0"/>
              <a:t>t_i</a:t>
            </a:r>
            <a:r>
              <a:rPr lang="en-US" dirty="0" smtClean="0"/>
              <a:t>)}{c(t_{i-1})}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994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\</a:t>
            </a:r>
            <a:r>
              <a:rPr lang="en-US" dirty="0" err="1" smtClean="0"/>
              <a:t>operatorname</a:t>
            </a:r>
            <a:r>
              <a:rPr lang="en-US" dirty="0" smtClean="0"/>
              <a:t>{</a:t>
            </a:r>
            <a:r>
              <a:rPr lang="en-US" dirty="0" err="1" smtClean="0"/>
              <a:t>argmax</a:t>
            </a:r>
            <a:r>
              <a:rPr lang="en-US" dirty="0" smtClean="0"/>
              <a:t>}_{\</a:t>
            </a:r>
            <a:r>
              <a:rPr lang="en-US" dirty="0" err="1" smtClean="0"/>
              <a:t>vec</a:t>
            </a:r>
            <a:r>
              <a:rPr lang="en-US" dirty="0" smtClean="0"/>
              <a:t>{t}} p(\</a:t>
            </a:r>
            <a:r>
              <a:rPr lang="en-US" dirty="0" err="1" smtClean="0"/>
              <a:t>vec</a:t>
            </a:r>
            <a:r>
              <a:rPr lang="en-US" dirty="0" smtClean="0"/>
              <a:t>{w}, \</a:t>
            </a:r>
            <a:r>
              <a:rPr lang="en-US" dirty="0" err="1" smtClean="0"/>
              <a:t>vec</a:t>
            </a:r>
            <a:r>
              <a:rPr lang="en-US" dirty="0" smtClean="0"/>
              <a:t>{t})</a:t>
            </a:r>
          </a:p>
          <a:p>
            <a:pPr>
              <a:defRPr/>
            </a:pPr>
            <a:r>
              <a:rPr lang="pl-PL" dirty="0" smtClean="0"/>
              <a:t>&amp; = P(t_1) P(w_1 | t_1) \</a:t>
            </a:r>
            <a:r>
              <a:rPr lang="pl-PL" dirty="0" err="1" smtClean="0"/>
              <a:t>prod</a:t>
            </a:r>
            <a:r>
              <a:rPr lang="pl-PL" dirty="0" smtClean="0"/>
              <a:t>_{i=2}^M P(</a:t>
            </a:r>
            <a:r>
              <a:rPr lang="pl-PL" dirty="0" err="1" smtClean="0"/>
              <a:t>t_i</a:t>
            </a:r>
            <a:r>
              <a:rPr lang="pl-PL" dirty="0" smtClean="0"/>
              <a:t> | t_{i-1}) P(</a:t>
            </a:r>
            <a:r>
              <a:rPr lang="pl-PL" dirty="0" err="1" smtClean="0"/>
              <a:t>w_i</a:t>
            </a:r>
            <a:r>
              <a:rPr lang="pl-PL" dirty="0" smtClean="0"/>
              <a:t> | </a:t>
            </a:r>
            <a:r>
              <a:rPr lang="pl-PL" dirty="0" err="1" smtClean="0"/>
              <a:t>t_i</a:t>
            </a:r>
            <a:r>
              <a:rPr lang="pl-PL" dirty="0" smtClean="0"/>
              <a:t>) \\</a:t>
            </a:r>
          </a:p>
          <a:p>
            <a:pPr>
              <a:defRPr/>
            </a:pPr>
            <a:r>
              <a:rPr lang="pl-PL" dirty="0" smtClean="0"/>
              <a:t>&amp; = \pi_{t_1} O_{t_1,w_1} \</a:t>
            </a:r>
            <a:r>
              <a:rPr lang="pl-PL" dirty="0" err="1" smtClean="0"/>
              <a:t>prod</a:t>
            </a:r>
            <a:r>
              <a:rPr lang="pl-PL" dirty="0" smtClean="0"/>
              <a:t>_{i=2}^M A_{t_{i-1}, </a:t>
            </a:r>
            <a:r>
              <a:rPr lang="pl-PL" dirty="0" err="1" smtClean="0"/>
              <a:t>t_i</a:t>
            </a:r>
            <a:r>
              <a:rPr lang="pl-PL" dirty="0" smtClean="0"/>
              <a:t>} O_{</a:t>
            </a:r>
            <a:r>
              <a:rPr lang="pl-PL" dirty="0" err="1" smtClean="0"/>
              <a:t>t_i</a:t>
            </a:r>
            <a:r>
              <a:rPr lang="pl-PL" dirty="0" smtClean="0"/>
              <a:t>, </a:t>
            </a:r>
            <a:r>
              <a:rPr lang="pl-PL" dirty="0" err="1" smtClean="0"/>
              <a:t>w_i</a:t>
            </a:r>
            <a:r>
              <a:rPr lang="pl-PL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2105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\alpha[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 err="1" smtClean="0"/>
              <a:t>t_i</a:t>
            </a:r>
            <a:r>
              <a:rPr lang="en-US" dirty="0" smtClean="0"/>
              <a:t>] &amp; = \max_{t_1 \</a:t>
            </a:r>
            <a:r>
              <a:rPr lang="en-US" dirty="0" err="1" smtClean="0"/>
              <a:t>cdots</a:t>
            </a:r>
            <a:r>
              <a:rPr lang="en-US" dirty="0" smtClean="0"/>
              <a:t> t_{i-1}} P(w_1 \</a:t>
            </a:r>
            <a:r>
              <a:rPr lang="en-US" dirty="0" err="1" smtClean="0"/>
              <a:t>cdots</a:t>
            </a:r>
            <a:r>
              <a:rPr lang="en-US" dirty="0" smtClean="0"/>
              <a:t> </a:t>
            </a:r>
            <a:r>
              <a:rPr lang="en-US" dirty="0" err="1" smtClean="0"/>
              <a:t>w_i</a:t>
            </a:r>
            <a:r>
              <a:rPr lang="en-US" dirty="0" smtClean="0"/>
              <a:t>, t_1 \</a:t>
            </a:r>
            <a:r>
              <a:rPr lang="en-US" dirty="0" err="1" smtClean="0"/>
              <a:t>cdots</a:t>
            </a:r>
            <a:r>
              <a:rPr lang="en-US" dirty="0" smtClean="0"/>
              <a:t> </a:t>
            </a:r>
            <a:r>
              <a:rPr lang="en-US" dirty="0" err="1" smtClean="0"/>
              <a:t>t_i</a:t>
            </a:r>
            <a:r>
              <a:rPr lang="en-US" dirty="0" smtClean="0"/>
              <a:t>)</a:t>
            </a:r>
          </a:p>
          <a:p>
            <a:pPr>
              <a:defRPr/>
            </a:pPr>
            <a:r>
              <a:rPr lang="fr-FR" dirty="0" smtClean="0"/>
              <a:t>\max_{\</a:t>
            </a:r>
            <a:r>
              <a:rPr lang="fr-FR" dirty="0" err="1" smtClean="0"/>
              <a:t>vec</a:t>
            </a:r>
            <a:r>
              <a:rPr lang="fr-FR" dirty="0" smtClean="0"/>
              <a:t>{</a:t>
            </a:r>
            <a:r>
              <a:rPr lang="fr-FR" dirty="0" err="1" smtClean="0"/>
              <a:t>t</a:t>
            </a:r>
            <a:r>
              <a:rPr lang="fr-FR" dirty="0" smtClean="0"/>
              <a:t>}} P(\</a:t>
            </a:r>
            <a:r>
              <a:rPr lang="fr-FR" dirty="0" err="1" smtClean="0"/>
              <a:t>vec</a:t>
            </a:r>
            <a:r>
              <a:rPr lang="fr-FR" dirty="0" smtClean="0"/>
              <a:t>{w}, \</a:t>
            </a:r>
            <a:r>
              <a:rPr lang="fr-FR" dirty="0" err="1" smtClean="0"/>
              <a:t>vec</a:t>
            </a:r>
            <a:r>
              <a:rPr lang="fr-FR" dirty="0" smtClean="0"/>
              <a:t>{</a:t>
            </a:r>
            <a:r>
              <a:rPr lang="fr-FR" dirty="0" err="1" smtClean="0"/>
              <a:t>t</a:t>
            </a:r>
            <a:r>
              <a:rPr lang="fr-FR" dirty="0" smtClean="0"/>
              <a:t>}) = \max_{</a:t>
            </a:r>
            <a:r>
              <a:rPr lang="fr-FR" dirty="0" err="1" smtClean="0"/>
              <a:t>t_M</a:t>
            </a:r>
            <a:r>
              <a:rPr lang="fr-FR" dirty="0" smtClean="0"/>
              <a:t>} \alpha[M, </a:t>
            </a:r>
            <a:r>
              <a:rPr lang="fr-FR" dirty="0" err="1" smtClean="0"/>
              <a:t>t_M</a:t>
            </a:r>
            <a:r>
              <a:rPr lang="fr-FR" dirty="0" smtClean="0"/>
              <a:t>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161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\alpha[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 err="1" smtClean="0"/>
              <a:t>t_i</a:t>
            </a:r>
            <a:r>
              <a:rPr lang="en-US" dirty="0" smtClean="0"/>
              <a:t>] &amp; = \max_{t_1 \</a:t>
            </a:r>
            <a:r>
              <a:rPr lang="en-US" dirty="0" err="1" smtClean="0"/>
              <a:t>cdots</a:t>
            </a:r>
            <a:r>
              <a:rPr lang="en-US" dirty="0" smtClean="0"/>
              <a:t> t_{i-1}} P(w_1 \</a:t>
            </a:r>
            <a:r>
              <a:rPr lang="en-US" dirty="0" err="1" smtClean="0"/>
              <a:t>cdots</a:t>
            </a:r>
            <a:r>
              <a:rPr lang="en-US" dirty="0" smtClean="0"/>
              <a:t> </a:t>
            </a:r>
            <a:r>
              <a:rPr lang="en-US" dirty="0" err="1" smtClean="0"/>
              <a:t>w_i</a:t>
            </a:r>
            <a:r>
              <a:rPr lang="en-US" dirty="0" smtClean="0"/>
              <a:t>, t_1 \</a:t>
            </a:r>
            <a:r>
              <a:rPr lang="en-US" dirty="0" err="1" smtClean="0"/>
              <a:t>cdots</a:t>
            </a:r>
            <a:r>
              <a:rPr lang="en-US" dirty="0" smtClean="0"/>
              <a:t> </a:t>
            </a:r>
            <a:r>
              <a:rPr lang="en-US" dirty="0" err="1" smtClean="0"/>
              <a:t>t_i</a:t>
            </a:r>
            <a:r>
              <a:rPr lang="en-US" dirty="0" smtClean="0"/>
              <a:t>) \\</a:t>
            </a:r>
          </a:p>
          <a:p>
            <a:pPr>
              <a:defRPr/>
            </a:pPr>
            <a:r>
              <a:rPr lang="en-US" dirty="0" smtClean="0"/>
              <a:t>&amp; = \max_{t_1} \</a:t>
            </a:r>
            <a:r>
              <a:rPr lang="en-US" dirty="0" err="1" smtClean="0"/>
              <a:t>cdots</a:t>
            </a:r>
            <a:r>
              <a:rPr lang="en-US" dirty="0" smtClean="0"/>
              <a:t> \max_{t_{i-2}} \max_{t_{i-1}} P(w_1 \</a:t>
            </a:r>
            <a:r>
              <a:rPr lang="en-US" dirty="0" err="1" smtClean="0"/>
              <a:t>cdots</a:t>
            </a:r>
            <a:r>
              <a:rPr lang="en-US" dirty="0" smtClean="0"/>
              <a:t> </a:t>
            </a:r>
            <a:r>
              <a:rPr lang="en-US" dirty="0" err="1" smtClean="0"/>
              <a:t>w_i</a:t>
            </a:r>
            <a:r>
              <a:rPr lang="en-US" dirty="0" smtClean="0"/>
              <a:t>, t_1 \</a:t>
            </a:r>
            <a:r>
              <a:rPr lang="en-US" dirty="0" err="1" smtClean="0"/>
              <a:t>cdots</a:t>
            </a:r>
            <a:r>
              <a:rPr lang="en-US" dirty="0" smtClean="0"/>
              <a:t> </a:t>
            </a:r>
            <a:r>
              <a:rPr lang="en-US" dirty="0" err="1" smtClean="0"/>
              <a:t>t_i</a:t>
            </a:r>
            <a:r>
              <a:rPr lang="en-US" dirty="0" smtClean="0"/>
              <a:t>) \\</a:t>
            </a:r>
          </a:p>
          <a:p>
            <a:pPr>
              <a:defRPr/>
            </a:pPr>
            <a:r>
              <a:rPr lang="en-US" dirty="0" smtClean="0"/>
              <a:t>&amp; = \max_{t_1} \</a:t>
            </a:r>
            <a:r>
              <a:rPr lang="en-US" dirty="0" err="1" smtClean="0"/>
              <a:t>cdots</a:t>
            </a:r>
            <a:r>
              <a:rPr lang="en-US" dirty="0" smtClean="0"/>
              <a:t> \max_{t_{i-2}} \max_{t_{i-1}} P(w_1 \</a:t>
            </a:r>
            <a:r>
              <a:rPr lang="en-US" dirty="0" err="1" smtClean="0"/>
              <a:t>cdots</a:t>
            </a:r>
            <a:r>
              <a:rPr lang="en-US" dirty="0" smtClean="0"/>
              <a:t> </a:t>
            </a:r>
            <a:r>
              <a:rPr lang="en-US" dirty="0" err="1" smtClean="0"/>
              <a:t>w_i</a:t>
            </a:r>
            <a:r>
              <a:rPr lang="en-US" dirty="0" smtClean="0"/>
              <a:t>, t_1 \</a:t>
            </a:r>
            <a:r>
              <a:rPr lang="en-US" dirty="0" err="1" smtClean="0"/>
              <a:t>cdots</a:t>
            </a:r>
            <a:r>
              <a:rPr lang="en-US" dirty="0" smtClean="0"/>
              <a:t> </a:t>
            </a:r>
            <a:r>
              <a:rPr lang="en-US" dirty="0" err="1" smtClean="0"/>
              <a:t>t_i</a:t>
            </a:r>
            <a:r>
              <a:rPr lang="en-US" dirty="0" smtClean="0"/>
              <a:t>) \\</a:t>
            </a:r>
          </a:p>
          <a:p>
            <a:pPr>
              <a:defRPr/>
            </a:pPr>
            <a:r>
              <a:rPr lang="en-US" dirty="0" smtClean="0"/>
              <a:t>&amp; = \max_{t_1} \</a:t>
            </a:r>
            <a:r>
              <a:rPr lang="en-US" dirty="0" err="1" smtClean="0"/>
              <a:t>cdots</a:t>
            </a:r>
            <a:r>
              <a:rPr lang="en-US" dirty="0" smtClean="0"/>
              <a:t> \max_{t_{i-2}} \max_{t_{i-1}} P(w_1 \</a:t>
            </a:r>
            <a:r>
              <a:rPr lang="en-US" dirty="0" err="1" smtClean="0"/>
              <a:t>cdots</a:t>
            </a:r>
            <a:r>
              <a:rPr lang="en-US" dirty="0" smtClean="0"/>
              <a:t> w_{i-1}, t_1 \</a:t>
            </a:r>
            <a:r>
              <a:rPr lang="en-US" dirty="0" err="1" smtClean="0"/>
              <a:t>cdots</a:t>
            </a:r>
            <a:r>
              <a:rPr lang="en-US" dirty="0" smtClean="0"/>
              <a:t> t_{i-1}) P(</a:t>
            </a:r>
            <a:r>
              <a:rPr lang="en-US" dirty="0" err="1" smtClean="0"/>
              <a:t>w_i</a:t>
            </a:r>
            <a:r>
              <a:rPr lang="en-US" dirty="0" smtClean="0"/>
              <a:t>, </a:t>
            </a:r>
            <a:r>
              <a:rPr lang="en-US" dirty="0" err="1" smtClean="0"/>
              <a:t>t_i</a:t>
            </a:r>
            <a:r>
              <a:rPr lang="en-US" dirty="0" smtClean="0"/>
              <a:t> | t_{i-1}) \\</a:t>
            </a:r>
          </a:p>
          <a:p>
            <a:pPr>
              <a:defRPr/>
            </a:pPr>
            <a:r>
              <a:rPr lang="pl-PL" dirty="0" smtClean="0"/>
              <a:t>&amp; = \max_{t_{i-1}} \</a:t>
            </a:r>
            <a:r>
              <a:rPr lang="pl-PL" dirty="0" err="1" smtClean="0"/>
              <a:t>alpha</a:t>
            </a:r>
            <a:r>
              <a:rPr lang="pl-PL" dirty="0" smtClean="0"/>
              <a:t>[i-1, t_{i-1}] P(</a:t>
            </a:r>
            <a:r>
              <a:rPr lang="pl-PL" dirty="0" err="1" smtClean="0"/>
              <a:t>w_i</a:t>
            </a:r>
            <a:r>
              <a:rPr lang="pl-PL" dirty="0" smtClean="0"/>
              <a:t>, </a:t>
            </a:r>
            <a:r>
              <a:rPr lang="pl-PL" dirty="0" err="1" smtClean="0"/>
              <a:t>t_i</a:t>
            </a:r>
            <a:r>
              <a:rPr lang="pl-PL" dirty="0" smtClean="0"/>
              <a:t> | t_{i-1})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14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pl-PL" dirty="0" smtClean="0"/>
              <a:t>\</a:t>
            </a:r>
            <a:r>
              <a:rPr lang="pl-PL" dirty="0" err="1" smtClean="0"/>
              <a:t>alpha</a:t>
            </a:r>
            <a:r>
              <a:rPr lang="pl-PL" dirty="0" smtClean="0"/>
              <a:t>[i, </a:t>
            </a:r>
            <a:r>
              <a:rPr lang="pl-PL" dirty="0" err="1" smtClean="0"/>
              <a:t>t_i</a:t>
            </a:r>
            <a:r>
              <a:rPr lang="pl-PL" dirty="0" smtClean="0"/>
              <a:t>] &amp; = \max_{t_{i-1}} \</a:t>
            </a:r>
            <a:r>
              <a:rPr lang="pl-PL" dirty="0" err="1" smtClean="0"/>
              <a:t>alpha</a:t>
            </a:r>
            <a:r>
              <a:rPr lang="pl-PL" dirty="0" smtClean="0"/>
              <a:t>[i-1, t_{i-1}] P(</a:t>
            </a:r>
            <a:r>
              <a:rPr lang="pl-PL" dirty="0" err="1" smtClean="0"/>
              <a:t>w_i</a:t>
            </a:r>
            <a:r>
              <a:rPr lang="pl-PL" dirty="0" smtClean="0"/>
              <a:t>, </a:t>
            </a:r>
            <a:r>
              <a:rPr lang="pl-PL" dirty="0" err="1" smtClean="0"/>
              <a:t>t_i</a:t>
            </a:r>
            <a:r>
              <a:rPr lang="pl-PL" dirty="0" smtClean="0"/>
              <a:t> | t_{i-1}) </a:t>
            </a:r>
          </a:p>
          <a:p>
            <a:pPr>
              <a:defRPr/>
            </a:pPr>
            <a:endParaRPr lang="pl-PL" dirty="0" smtClean="0"/>
          </a:p>
          <a:p>
            <a:pPr>
              <a:defRPr/>
            </a:pPr>
            <a:r>
              <a:rPr lang="it-IT" dirty="0" smtClean="0"/>
              <a:t>\delta[i, </a:t>
            </a:r>
            <a:r>
              <a:rPr lang="it-IT" dirty="0" err="1" smtClean="0"/>
              <a:t>t_i</a:t>
            </a:r>
            <a:r>
              <a:rPr lang="it-IT" dirty="0" smtClean="0"/>
              <a:t>] &amp; = \</a:t>
            </a:r>
            <a:r>
              <a:rPr lang="it-IT" dirty="0" err="1" smtClean="0"/>
              <a:t>operatorname</a:t>
            </a:r>
            <a:r>
              <a:rPr lang="it-IT" dirty="0" smtClean="0"/>
              <a:t>{</a:t>
            </a:r>
            <a:r>
              <a:rPr lang="it-IT" dirty="0" err="1" smtClean="0"/>
              <a:t>argmax</a:t>
            </a:r>
            <a:r>
              <a:rPr lang="it-IT" dirty="0" smtClean="0"/>
              <a:t>}_{t_{i-1}} \</a:t>
            </a:r>
            <a:r>
              <a:rPr lang="it-IT" dirty="0" err="1" smtClean="0"/>
              <a:t>alpha</a:t>
            </a:r>
            <a:r>
              <a:rPr lang="it-IT" dirty="0" smtClean="0"/>
              <a:t>[i-1, t_{i-1}] </a:t>
            </a:r>
            <a:r>
              <a:rPr lang="it-IT" dirty="0" err="1" smtClean="0"/>
              <a:t>P</a:t>
            </a:r>
            <a:r>
              <a:rPr lang="it-IT" dirty="0" smtClean="0"/>
              <a:t>(</a:t>
            </a:r>
            <a:r>
              <a:rPr lang="it-IT" dirty="0" err="1" smtClean="0"/>
              <a:t>w_i</a:t>
            </a:r>
            <a:r>
              <a:rPr lang="it-IT" dirty="0" smtClean="0"/>
              <a:t>, </a:t>
            </a:r>
            <a:r>
              <a:rPr lang="it-IT" dirty="0" err="1" smtClean="0"/>
              <a:t>t_i</a:t>
            </a:r>
            <a:r>
              <a:rPr lang="it-IT" dirty="0" smtClean="0"/>
              <a:t> | t_{i-1}) </a:t>
            </a:r>
          </a:p>
          <a:p>
            <a:pPr>
              <a:defRPr/>
            </a:pPr>
            <a:endParaRPr lang="pl-PL" dirty="0" smtClean="0"/>
          </a:p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565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 flipV="1">
            <a:off x="315020" y="4759593"/>
            <a:ext cx="9450586" cy="204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39373" tIns="39373" rIns="39373" bIns="39373" anchor="ctr"/>
          <a:lstStyle/>
          <a:p>
            <a:pPr defTabSz="354376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930"/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315020" y="4980723"/>
            <a:ext cx="9450586" cy="209662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defRPr sz="6500">
                <a:latin typeface="Arial Narrow" panose="020B0606020202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315020" y="3307358"/>
            <a:ext cx="9450586" cy="1397752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1783"/>
              </a:spcBef>
              <a:buClrTx/>
              <a:buSzTx/>
              <a:buFontTx/>
              <a:buNone/>
              <a:defRPr sz="4186" cap="all">
                <a:solidFill>
                  <a:srgbClr val="A6AAA9"/>
                </a:solidFill>
                <a:latin typeface="Arial Narrow" panose="020B0606020202030204" pitchFamily="34" charset="0"/>
                <a:ea typeface="Arial Narrow" panose="020B0606020202030204" pitchFamily="34" charset="0"/>
                <a:cs typeface="Arial Narrow" panose="020B0606020202030204" pitchFamily="34" charset="0"/>
                <a:sym typeface="DIN Alternate"/>
              </a:defRPr>
            </a:lvl1pPr>
            <a:lvl2pPr marL="0" indent="177188">
              <a:lnSpc>
                <a:spcPct val="80000"/>
              </a:lnSpc>
              <a:spcBef>
                <a:spcPts val="1783"/>
              </a:spcBef>
              <a:buClrTx/>
              <a:buSzTx/>
              <a:buFontTx/>
              <a:buNone/>
              <a:defRPr sz="4186" cap="all">
                <a:solidFill>
                  <a:srgbClr val="A6AAA9"/>
                </a:solidFill>
                <a:latin typeface="Arial Narrow" panose="020B0606020202030204" pitchFamily="34" charset="0"/>
                <a:ea typeface="Arial Narrow" panose="020B0606020202030204" pitchFamily="34" charset="0"/>
                <a:cs typeface="Arial Narrow" panose="020B0606020202030204" pitchFamily="34" charset="0"/>
                <a:sym typeface="DIN Alternate"/>
              </a:defRPr>
            </a:lvl2pPr>
            <a:lvl3pPr marL="0" indent="354376">
              <a:lnSpc>
                <a:spcPct val="80000"/>
              </a:lnSpc>
              <a:spcBef>
                <a:spcPts val="1783"/>
              </a:spcBef>
              <a:buClrTx/>
              <a:buSzTx/>
              <a:buFontTx/>
              <a:buNone/>
              <a:defRPr sz="4186" cap="all">
                <a:solidFill>
                  <a:srgbClr val="A6AAA9"/>
                </a:solidFill>
                <a:latin typeface="Arial Narrow" panose="020B0606020202030204" pitchFamily="34" charset="0"/>
                <a:ea typeface="Arial Narrow" panose="020B0606020202030204" pitchFamily="34" charset="0"/>
                <a:cs typeface="Arial Narrow" panose="020B0606020202030204" pitchFamily="34" charset="0"/>
                <a:sym typeface="DIN Alternate"/>
              </a:defRPr>
            </a:lvl3pPr>
            <a:lvl4pPr marL="0" indent="531564">
              <a:lnSpc>
                <a:spcPct val="80000"/>
              </a:lnSpc>
              <a:spcBef>
                <a:spcPts val="1783"/>
              </a:spcBef>
              <a:buClrTx/>
              <a:buSzTx/>
              <a:buFontTx/>
              <a:buNone/>
              <a:defRPr sz="4186" cap="all">
                <a:solidFill>
                  <a:srgbClr val="A6AAA9"/>
                </a:solidFill>
                <a:latin typeface="Arial Narrow" panose="020B0606020202030204" pitchFamily="34" charset="0"/>
                <a:ea typeface="Arial Narrow" panose="020B0606020202030204" pitchFamily="34" charset="0"/>
                <a:cs typeface="Arial Narrow" panose="020B0606020202030204" pitchFamily="34" charset="0"/>
                <a:sym typeface="DIN Alternate"/>
              </a:defRPr>
            </a:lvl4pPr>
            <a:lvl5pPr marL="0" indent="708751">
              <a:lnSpc>
                <a:spcPct val="80000"/>
              </a:lnSpc>
              <a:spcBef>
                <a:spcPts val="1783"/>
              </a:spcBef>
              <a:buClrTx/>
              <a:buSzTx/>
              <a:buFontTx/>
              <a:buNone/>
              <a:defRPr sz="4186" cap="all">
                <a:solidFill>
                  <a:srgbClr val="A6AAA9"/>
                </a:solidFill>
                <a:latin typeface="Arial Narrow" panose="020B0606020202030204" pitchFamily="34" charset="0"/>
                <a:ea typeface="Arial Narrow" panose="020B0606020202030204" pitchFamily="34" charset="0"/>
                <a:cs typeface="Arial Narrow" panose="020B0606020202030204" pitchFamily="34" charset="0"/>
                <a:sym typeface="DIN Alternate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9410413" y="334673"/>
            <a:ext cx="357470" cy="33156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Rectangle 1"/>
          <p:cNvSpPr/>
          <p:nvPr userDrawn="1"/>
        </p:nvSpPr>
        <p:spPr>
          <a:xfrm>
            <a:off x="305486" y="6967664"/>
            <a:ext cx="5553572" cy="378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i="0" u="none" strike="noStrike" cap="all" spc="0" baseline="0" dirty="0" smtClean="0">
                <a:ln>
                  <a:noFill/>
                </a:ln>
                <a:solidFill>
                  <a:srgbClr val="A6AAA9"/>
                </a:solidFill>
                <a:uFillTx/>
                <a:latin typeface="Arial Narrow" panose="020B0606020202030204" pitchFamily="34" charset="0"/>
                <a:ea typeface="Arial Narrow" panose="020B0606020202030204" pitchFamily="34" charset="0"/>
                <a:cs typeface="Arial Narrow" panose="020B0606020202030204" pitchFamily="34" charset="0"/>
                <a:sym typeface="DIN Alternate"/>
              </a:rPr>
              <a:t>Copyright 2017, The University of Melbourne</a:t>
            </a:r>
            <a:endParaRPr lang="en-US" sz="2000" b="0" i="0" u="none" strike="noStrike" kern="1200" cap="all" spc="0" baseline="0" dirty="0">
              <a:ln>
                <a:noFill/>
              </a:ln>
              <a:solidFill>
                <a:srgbClr val="A6AAA9"/>
              </a:solidFill>
              <a:uFillTx/>
              <a:latin typeface="Arial Narrow" panose="020B0606020202030204" pitchFamily="34" charset="0"/>
              <a:ea typeface="Arial Narrow" panose="020B0606020202030204" pitchFamily="34" charset="0"/>
              <a:cs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91391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AU" smtClean="0"/>
              <a:t>‹#›</a:t>
            </a:fld>
            <a:endParaRPr lang="en-AU"/>
          </a:p>
        </p:txBody>
      </p:sp>
      <p:sp>
        <p:nvSpPr>
          <p:cNvPr id="5" name="Shape 3"/>
          <p:cNvSpPr>
            <a:spLocks noGrp="1"/>
          </p:cNvSpPr>
          <p:nvPr>
            <p:ph idx="1"/>
          </p:nvPr>
        </p:nvSpPr>
        <p:spPr>
          <a:xfrm>
            <a:off x="433152" y="2244279"/>
            <a:ext cx="9450586" cy="473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6" name="Shape 4"/>
          <p:cNvSpPr txBox="1">
            <a:spLocks/>
          </p:cNvSpPr>
          <p:nvPr/>
        </p:nvSpPr>
        <p:spPr>
          <a:xfrm>
            <a:off x="9545562" y="452793"/>
            <a:ext cx="334393" cy="308488"/>
          </a:xfrm>
          <a:prstGeom prst="rect">
            <a:avLst/>
          </a:prstGeom>
          <a:ln w="12700">
            <a:miter lim="400000"/>
          </a:ln>
        </p:spPr>
        <p:txBody>
          <a:bodyPr wrap="none" lIns="39373" tIns="39373" rIns="39373" bIns="39373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marR="0" indent="4572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marR="0" indent="6858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marR="0" indent="9144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  <a:lvl6pPr marL="0" marR="0" indent="11430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0" marR="0" indent="13716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0" marR="0" indent="16002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0" marR="0" indent="18288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fld id="{86CB4B4D-7CA3-9044-876B-883B54F8677D}" type="slidenum">
              <a:rPr lang="en-AU" sz="1860" smtClean="0"/>
              <a:pPr/>
              <a:t>‹#›</a:t>
            </a:fld>
            <a:endParaRPr lang="en-AU" sz="1860"/>
          </a:p>
        </p:txBody>
      </p:sp>
      <p:sp>
        <p:nvSpPr>
          <p:cNvPr id="7" name="Shape 11"/>
          <p:cNvSpPr/>
          <p:nvPr/>
        </p:nvSpPr>
        <p:spPr>
          <a:xfrm flipV="1">
            <a:off x="315020" y="1379766"/>
            <a:ext cx="9450586" cy="204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39373" tIns="39373" rIns="39373" bIns="39373" anchor="ctr"/>
          <a:lstStyle/>
          <a:p>
            <a:pPr defTabSz="354376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930"/>
          </a:p>
        </p:txBody>
      </p:sp>
      <p:sp>
        <p:nvSpPr>
          <p:cNvPr id="9" name="Shape 61"/>
          <p:cNvSpPr>
            <a:spLocks noGrp="1"/>
          </p:cNvSpPr>
          <p:nvPr>
            <p:ph type="title"/>
          </p:nvPr>
        </p:nvSpPr>
        <p:spPr>
          <a:xfrm>
            <a:off x="445784" y="707278"/>
            <a:ext cx="9450586" cy="56107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32935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xfrm>
            <a:off x="445784" y="707278"/>
            <a:ext cx="9450586" cy="56107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62" name="Shape 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Shape 11"/>
          <p:cNvSpPr/>
          <p:nvPr/>
        </p:nvSpPr>
        <p:spPr>
          <a:xfrm flipV="1">
            <a:off x="315020" y="1379766"/>
            <a:ext cx="9450586" cy="204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39373" tIns="39373" rIns="39373" bIns="39373" anchor="ctr"/>
          <a:lstStyle/>
          <a:p>
            <a:pPr defTabSz="354376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930"/>
          </a:p>
        </p:txBody>
      </p:sp>
    </p:spTree>
    <p:extLst>
      <p:ext uri="{BB962C8B-B14F-4D97-AF65-F5344CB8AC3E}">
        <p14:creationId xmlns:p14="http://schemas.microsoft.com/office/powerpoint/2010/main" val="2919539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 flipV="1">
            <a:off x="206732" y="1114280"/>
            <a:ext cx="9450586" cy="20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39373" tIns="39373" rIns="39373" bIns="39373" anchor="ctr"/>
          <a:lstStyle/>
          <a:p>
            <a:pPr defTabSz="354376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930"/>
          </a:p>
        </p:txBody>
      </p:sp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206732" y="551226"/>
            <a:ext cx="9450586" cy="56107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206732" y="1279632"/>
            <a:ext cx="9450586" cy="6043073"/>
          </a:xfrm>
          <a:prstGeom prst="rect">
            <a:avLst/>
          </a:prstGeom>
        </p:spPr>
        <p:txBody>
          <a:bodyPr/>
          <a:lstStyle>
            <a:lvl1pPr>
              <a:spcBef>
                <a:spcPts val="2015"/>
              </a:spcBef>
              <a:buClr>
                <a:schemeClr val="accent1"/>
              </a:buClr>
              <a:buChar char="▸"/>
              <a:defRPr>
                <a:solidFill>
                  <a:srgbClr val="222222"/>
                </a:solidFill>
              </a:defRPr>
            </a:lvl1pPr>
            <a:lvl2pPr>
              <a:spcBef>
                <a:spcPts val="1550"/>
              </a:spcBef>
              <a:buClr>
                <a:schemeClr val="accent1"/>
              </a:buClr>
              <a:buChar char="▸"/>
              <a:defRPr sz="2480">
                <a:solidFill>
                  <a:srgbClr val="3E4040"/>
                </a:solidFill>
              </a:defRPr>
            </a:lvl2pPr>
            <a:lvl3pPr>
              <a:spcBef>
                <a:spcPts val="1240"/>
              </a:spcBef>
              <a:buClr>
                <a:schemeClr val="accent1"/>
              </a:buClr>
              <a:buChar char="▸"/>
              <a:defRPr sz="2170">
                <a:solidFill>
                  <a:srgbClr val="3E4040"/>
                </a:solidFill>
              </a:defRPr>
            </a:lvl3pPr>
            <a:lvl4pPr>
              <a:spcBef>
                <a:spcPts val="1085"/>
              </a:spcBef>
              <a:buClr>
                <a:schemeClr val="accent1"/>
              </a:buClr>
              <a:buChar char="▸"/>
              <a:defRPr sz="2015">
                <a:solidFill>
                  <a:srgbClr val="3E4040"/>
                </a:solidFill>
              </a:defRPr>
            </a:lvl4pPr>
            <a:lvl5pPr>
              <a:spcBef>
                <a:spcPts val="775"/>
              </a:spcBef>
              <a:buClr>
                <a:schemeClr val="accent1"/>
              </a:buClr>
              <a:buChar char="▸"/>
              <a:defRPr sz="1860">
                <a:solidFill>
                  <a:srgbClr val="3E404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78080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 animBg="1">
        <p:tmplLst>
          <p:tmpl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Title &amp; Bullets_w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 flipV="1">
            <a:off x="206732" y="1114280"/>
            <a:ext cx="9450586" cy="20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39373" tIns="39373" rIns="39373" bIns="39373" anchor="ctr"/>
          <a:lstStyle/>
          <a:p>
            <a:pPr defTabSz="354376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930"/>
          </a:p>
        </p:txBody>
      </p:sp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206732" y="551226"/>
            <a:ext cx="9450586" cy="56107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206732" y="1279632"/>
            <a:ext cx="4725293" cy="6043073"/>
          </a:xfrm>
          <a:prstGeom prst="rect">
            <a:avLst/>
          </a:prstGeom>
        </p:spPr>
        <p:txBody>
          <a:bodyPr/>
          <a:lstStyle>
            <a:lvl1pPr>
              <a:spcBef>
                <a:spcPts val="2015"/>
              </a:spcBef>
              <a:buClr>
                <a:schemeClr val="accent1"/>
              </a:buClr>
              <a:buChar char="▸"/>
              <a:defRPr>
                <a:solidFill>
                  <a:srgbClr val="222222"/>
                </a:solidFill>
              </a:defRPr>
            </a:lvl1pPr>
            <a:lvl2pPr>
              <a:spcBef>
                <a:spcPts val="1550"/>
              </a:spcBef>
              <a:buClr>
                <a:schemeClr val="accent1"/>
              </a:buClr>
              <a:buChar char="▸"/>
              <a:defRPr sz="2480">
                <a:solidFill>
                  <a:srgbClr val="3E4040"/>
                </a:solidFill>
              </a:defRPr>
            </a:lvl2pPr>
            <a:lvl3pPr>
              <a:spcBef>
                <a:spcPts val="1240"/>
              </a:spcBef>
              <a:buClr>
                <a:schemeClr val="accent1"/>
              </a:buClr>
              <a:buChar char="▸"/>
              <a:defRPr sz="2170">
                <a:solidFill>
                  <a:srgbClr val="3E4040"/>
                </a:solidFill>
              </a:defRPr>
            </a:lvl3pPr>
            <a:lvl4pPr>
              <a:spcBef>
                <a:spcPts val="1085"/>
              </a:spcBef>
              <a:buClr>
                <a:schemeClr val="accent1"/>
              </a:buClr>
              <a:buChar char="▸"/>
              <a:defRPr sz="2015">
                <a:solidFill>
                  <a:srgbClr val="3E4040"/>
                </a:solidFill>
              </a:defRPr>
            </a:lvl4pPr>
            <a:lvl5pPr>
              <a:spcBef>
                <a:spcPts val="775"/>
              </a:spcBef>
              <a:buClr>
                <a:schemeClr val="accent1"/>
              </a:buClr>
              <a:buChar char="▸"/>
              <a:defRPr sz="1860">
                <a:solidFill>
                  <a:srgbClr val="3E404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5967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Arial"/>
              <a:buChar char="•"/>
              <a:defRPr/>
            </a:lvl1pPr>
            <a:lvl2pPr marL="800100" indent="-342900">
              <a:buFont typeface="Lucida Grande"/>
              <a:buChar char="-"/>
              <a:defRPr/>
            </a:lvl2pPr>
            <a:lvl3pPr marL="1200150" indent="-285750">
              <a:buFont typeface="Lucida Grande"/>
              <a:buChar char="-"/>
              <a:defRPr/>
            </a:lvl3pPr>
          </a:lstStyle>
          <a:p>
            <a:pPr lvl="0"/>
            <a:r>
              <a:rPr lang="en-AU" dirty="0" smtClean="0"/>
              <a:t>Click to edit Master text styles</a:t>
            </a:r>
          </a:p>
          <a:p>
            <a:pPr lvl="1"/>
            <a:r>
              <a:rPr lang="en-AU" dirty="0" smtClean="0"/>
              <a:t>Second level</a:t>
            </a:r>
          </a:p>
          <a:p>
            <a:pPr lvl="2"/>
            <a:r>
              <a:rPr lang="en-AU" dirty="0" smtClean="0"/>
              <a:t>Third level</a:t>
            </a:r>
          </a:p>
          <a:p>
            <a:pPr lvl="3"/>
            <a:r>
              <a:rPr lang="en-AU" dirty="0" smtClean="0"/>
              <a:t>Fourth level</a:t>
            </a:r>
          </a:p>
          <a:p>
            <a:pPr lvl="4"/>
            <a:r>
              <a:rPr lang="en-AU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020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315020" y="561069"/>
            <a:ext cx="9450586" cy="561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315020" y="2126159"/>
            <a:ext cx="9450586" cy="473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9404352" y="334673"/>
            <a:ext cx="357470" cy="3315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186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Rectangle 4"/>
          <p:cNvSpPr/>
          <p:nvPr userDrawn="1"/>
        </p:nvSpPr>
        <p:spPr>
          <a:xfrm>
            <a:off x="305486" y="6967664"/>
            <a:ext cx="5553572" cy="378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i="0" u="none" strike="noStrike" cap="all" spc="0" baseline="0" dirty="0" smtClean="0">
                <a:ln>
                  <a:noFill/>
                </a:ln>
                <a:solidFill>
                  <a:srgbClr val="A6AAA9"/>
                </a:solidFill>
                <a:uFillTx/>
                <a:latin typeface="Arial Narrow" panose="020B0606020202030204" pitchFamily="34" charset="0"/>
                <a:ea typeface="Arial Narrow" panose="020B0606020202030204" pitchFamily="34" charset="0"/>
                <a:cs typeface="Arial Narrow" panose="020B0606020202030204" pitchFamily="34" charset="0"/>
                <a:sym typeface="DIN Alternate"/>
              </a:rPr>
              <a:t>Copyright 2017, The University of Melbourne</a:t>
            </a:r>
            <a:endParaRPr lang="en-US" sz="2000" b="0" i="0" u="none" strike="noStrike" kern="1200" cap="all" spc="0" baseline="0" dirty="0">
              <a:ln>
                <a:noFill/>
              </a:ln>
              <a:solidFill>
                <a:srgbClr val="A6AAA9"/>
              </a:solidFill>
              <a:uFillTx/>
              <a:latin typeface="Arial Narrow" panose="020B0606020202030204" pitchFamily="34" charset="0"/>
              <a:ea typeface="Arial Narrow" panose="020B0606020202030204" pitchFamily="34" charset="0"/>
              <a:cs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06253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</p:sldLayoutIdLst>
  <p:transition spd="med"/>
  <p:timing>
    <p:tnLst>
      <p:par>
        <p:cTn id="1" dur="indefinite" restart="never" nodeType="tmRoot"/>
      </p:par>
    </p:tnLst>
  </p:timing>
  <p:txStyles>
    <p:titleStyle>
      <a:lvl1pPr marL="0" marR="0" indent="0" algn="l" defTabSz="452813" rtl="0" eaLnBrk="1" latinLnBrk="0" hangingPunct="1">
        <a:lnSpc>
          <a:spcPct val="80000"/>
        </a:lnSpc>
        <a:spcBef>
          <a:spcPts val="2170"/>
        </a:spcBef>
        <a:spcAft>
          <a:spcPts val="0"/>
        </a:spcAft>
        <a:buClrTx/>
        <a:buSzTx/>
        <a:buFontTx/>
        <a:buNone/>
        <a:tabLst/>
        <a:defRPr sz="4651" b="0" i="0" u="none" strike="noStrike" cap="all" spc="0" baseline="0">
          <a:ln>
            <a:noFill/>
          </a:ln>
          <a:solidFill>
            <a:schemeClr val="accent1">
              <a:lumMod val="75000"/>
            </a:schemeClr>
          </a:solidFill>
          <a:uFillTx/>
          <a:latin typeface="Arial Narrow" panose="020B0606020202030204" pitchFamily="34" charset="0"/>
          <a:ea typeface="+mn-ea"/>
          <a:cs typeface="+mn-cs"/>
          <a:sym typeface="DIN Condensed"/>
        </a:defRPr>
      </a:lvl1pPr>
      <a:lvl2pPr marL="0" marR="0" indent="177188" algn="l" defTabSz="452813" rtl="0" eaLnBrk="1" latinLnBrk="0" hangingPunct="1">
        <a:lnSpc>
          <a:spcPct val="80000"/>
        </a:lnSpc>
        <a:spcBef>
          <a:spcPts val="2170"/>
        </a:spcBef>
        <a:spcAft>
          <a:spcPts val="0"/>
        </a:spcAft>
        <a:buClrTx/>
        <a:buSzTx/>
        <a:buFontTx/>
        <a:buNone/>
        <a:tabLst/>
        <a:defRPr sz="4651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354376" algn="l" defTabSz="452813" rtl="0" eaLnBrk="1" latinLnBrk="0" hangingPunct="1">
        <a:lnSpc>
          <a:spcPct val="80000"/>
        </a:lnSpc>
        <a:spcBef>
          <a:spcPts val="2170"/>
        </a:spcBef>
        <a:spcAft>
          <a:spcPts val="0"/>
        </a:spcAft>
        <a:buClrTx/>
        <a:buSzTx/>
        <a:buFontTx/>
        <a:buNone/>
        <a:tabLst/>
        <a:defRPr sz="4651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531564" algn="l" defTabSz="452813" rtl="0" eaLnBrk="1" latinLnBrk="0" hangingPunct="1">
        <a:lnSpc>
          <a:spcPct val="80000"/>
        </a:lnSpc>
        <a:spcBef>
          <a:spcPts val="2170"/>
        </a:spcBef>
        <a:spcAft>
          <a:spcPts val="0"/>
        </a:spcAft>
        <a:buClrTx/>
        <a:buSzTx/>
        <a:buFontTx/>
        <a:buNone/>
        <a:tabLst/>
        <a:defRPr sz="4651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708751" algn="l" defTabSz="452813" rtl="0" eaLnBrk="1" latinLnBrk="0" hangingPunct="1">
        <a:lnSpc>
          <a:spcPct val="80000"/>
        </a:lnSpc>
        <a:spcBef>
          <a:spcPts val="2170"/>
        </a:spcBef>
        <a:spcAft>
          <a:spcPts val="0"/>
        </a:spcAft>
        <a:buClrTx/>
        <a:buSzTx/>
        <a:buFontTx/>
        <a:buNone/>
        <a:tabLst/>
        <a:defRPr sz="4651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885939" algn="l" defTabSz="452813" rtl="0" eaLnBrk="1" latinLnBrk="0" hangingPunct="1">
        <a:lnSpc>
          <a:spcPct val="80000"/>
        </a:lnSpc>
        <a:spcBef>
          <a:spcPts val="2170"/>
        </a:spcBef>
        <a:spcAft>
          <a:spcPts val="0"/>
        </a:spcAft>
        <a:buClrTx/>
        <a:buSzTx/>
        <a:buFontTx/>
        <a:buNone/>
        <a:tabLst/>
        <a:defRPr sz="4651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063127" algn="l" defTabSz="452813" rtl="0" eaLnBrk="1" latinLnBrk="0" hangingPunct="1">
        <a:lnSpc>
          <a:spcPct val="80000"/>
        </a:lnSpc>
        <a:spcBef>
          <a:spcPts val="2170"/>
        </a:spcBef>
        <a:spcAft>
          <a:spcPts val="0"/>
        </a:spcAft>
        <a:buClrTx/>
        <a:buSzTx/>
        <a:buFontTx/>
        <a:buNone/>
        <a:tabLst/>
        <a:defRPr sz="4651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240315" algn="l" defTabSz="452813" rtl="0" eaLnBrk="1" latinLnBrk="0" hangingPunct="1">
        <a:lnSpc>
          <a:spcPct val="80000"/>
        </a:lnSpc>
        <a:spcBef>
          <a:spcPts val="2170"/>
        </a:spcBef>
        <a:spcAft>
          <a:spcPts val="0"/>
        </a:spcAft>
        <a:buClrTx/>
        <a:buSzTx/>
        <a:buFontTx/>
        <a:buNone/>
        <a:tabLst/>
        <a:defRPr sz="4651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417503" algn="l" defTabSz="452813" rtl="0" eaLnBrk="1" latinLnBrk="0" hangingPunct="1">
        <a:lnSpc>
          <a:spcPct val="80000"/>
        </a:lnSpc>
        <a:spcBef>
          <a:spcPts val="2170"/>
        </a:spcBef>
        <a:spcAft>
          <a:spcPts val="0"/>
        </a:spcAft>
        <a:buClrTx/>
        <a:buSzTx/>
        <a:buFontTx/>
        <a:buNone/>
        <a:tabLst/>
        <a:defRPr sz="4651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344532" marR="0" indent="-344532" algn="l" defTabSz="452813" eaLnBrk="1" latinLnBrk="0" hangingPunct="1">
        <a:lnSpc>
          <a:spcPct val="100000"/>
        </a:lnSpc>
        <a:spcBef>
          <a:spcPts val="217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635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panose="02040604050505020304" pitchFamily="18" charset="0"/>
          <a:ea typeface="Century Schoolbook" panose="02040604050505020304" pitchFamily="18" charset="0"/>
          <a:cs typeface="Century Schoolbook" panose="02040604050505020304" pitchFamily="18" charset="0"/>
          <a:sym typeface="Avenir Next Medium"/>
        </a:defRPr>
      </a:lvl1pPr>
      <a:lvl2pPr marL="689064" marR="0" indent="-344532" algn="l" defTabSz="452813" eaLnBrk="1" latinLnBrk="0" hangingPunct="1">
        <a:lnSpc>
          <a:spcPct val="100000"/>
        </a:lnSpc>
        <a:spcBef>
          <a:spcPts val="217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635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panose="02040604050505020304" pitchFamily="18" charset="0"/>
          <a:ea typeface="Century Schoolbook" panose="02040604050505020304" pitchFamily="18" charset="0"/>
          <a:cs typeface="Century Schoolbook" panose="02040604050505020304" pitchFamily="18" charset="0"/>
          <a:sym typeface="Avenir Next Medium"/>
        </a:defRPr>
      </a:lvl2pPr>
      <a:lvl3pPr marL="1033596" marR="0" indent="-344532" algn="l" defTabSz="452813" eaLnBrk="1" latinLnBrk="0" hangingPunct="1">
        <a:lnSpc>
          <a:spcPct val="100000"/>
        </a:lnSpc>
        <a:spcBef>
          <a:spcPts val="217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635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panose="02040604050505020304" pitchFamily="18" charset="0"/>
          <a:ea typeface="Century Schoolbook" panose="02040604050505020304" pitchFamily="18" charset="0"/>
          <a:cs typeface="Century Schoolbook" panose="02040604050505020304" pitchFamily="18" charset="0"/>
          <a:sym typeface="Avenir Next Medium"/>
        </a:defRPr>
      </a:lvl3pPr>
      <a:lvl4pPr marL="1378128" marR="0" indent="-344532" algn="l" defTabSz="452813" eaLnBrk="1" latinLnBrk="0" hangingPunct="1">
        <a:lnSpc>
          <a:spcPct val="100000"/>
        </a:lnSpc>
        <a:spcBef>
          <a:spcPts val="217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635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panose="02040604050505020304" pitchFamily="18" charset="0"/>
          <a:ea typeface="Century Schoolbook" panose="02040604050505020304" pitchFamily="18" charset="0"/>
          <a:cs typeface="Century Schoolbook" panose="02040604050505020304" pitchFamily="18" charset="0"/>
          <a:sym typeface="Avenir Next Medium"/>
        </a:defRPr>
      </a:lvl4pPr>
      <a:lvl5pPr marL="1722660" marR="0" indent="-344532" algn="l" defTabSz="452813" eaLnBrk="1" latinLnBrk="0" hangingPunct="1">
        <a:lnSpc>
          <a:spcPct val="100000"/>
        </a:lnSpc>
        <a:spcBef>
          <a:spcPts val="217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635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panose="02040604050505020304" pitchFamily="18" charset="0"/>
          <a:ea typeface="Century Schoolbook" panose="02040604050505020304" pitchFamily="18" charset="0"/>
          <a:cs typeface="Century Schoolbook" panose="02040604050505020304" pitchFamily="18" charset="0"/>
          <a:sym typeface="Avenir Next Medium"/>
        </a:defRPr>
      </a:lvl5pPr>
      <a:lvl6pPr marL="2067192" marR="0" indent="-344532" algn="l" defTabSz="452813" eaLnBrk="1" latinLnBrk="0" hangingPunct="1">
        <a:lnSpc>
          <a:spcPct val="100000"/>
        </a:lnSpc>
        <a:spcBef>
          <a:spcPts val="217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635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2411724" marR="0" indent="-344532" algn="l" defTabSz="452813" eaLnBrk="1" latinLnBrk="0" hangingPunct="1">
        <a:lnSpc>
          <a:spcPct val="100000"/>
        </a:lnSpc>
        <a:spcBef>
          <a:spcPts val="217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635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2756256" marR="0" indent="-344532" algn="l" defTabSz="452813" eaLnBrk="1" latinLnBrk="0" hangingPunct="1">
        <a:lnSpc>
          <a:spcPct val="100000"/>
        </a:lnSpc>
        <a:spcBef>
          <a:spcPts val="217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635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3100788" marR="0" indent="-344532" algn="l" defTabSz="452813" eaLnBrk="1" latinLnBrk="0" hangingPunct="1">
        <a:lnSpc>
          <a:spcPct val="100000"/>
        </a:lnSpc>
        <a:spcBef>
          <a:spcPts val="217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2635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452813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177188" algn="r" defTabSz="452813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354376" algn="r" defTabSz="452813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531564" algn="r" defTabSz="452813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708751" algn="r" defTabSz="452813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885939" algn="r" defTabSz="452813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063127" algn="r" defTabSz="452813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240315" algn="r" defTabSz="452813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417503" algn="r" defTabSz="452813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nlp.stanford.edu:8080/corenlp/proces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aclweb.org/aclwiki/index.php?title=POS_Tagging_(State_of_the_art)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tinyurl.com/2hqaf8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sz="7200" dirty="0" smtClean="0"/>
              <a:t>Sequence Tagging: hidden Markov models</a:t>
            </a:r>
            <a:endParaRPr lang="en-AU" sz="72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AU" dirty="0" smtClean="0"/>
              <a:t>COMP90042 Lecture 4</a:t>
            </a:r>
            <a:endParaRPr lang="en-AU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rcRect l="-37299" r="-37299"/>
          <a:stretch>
            <a:fillRect/>
          </a:stretch>
        </p:blipFill>
        <p:spPr>
          <a:xfrm>
            <a:off x="5400352" y="1475581"/>
            <a:ext cx="5012215" cy="2808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65197524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charset="0"/>
              <a:buChar char="•"/>
            </a:pPr>
            <a:r>
              <a:rPr lang="en-US" altLang="en-US" dirty="0"/>
              <a:t>Basic units are a sequence of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O, observations 			e.g., words 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 err="1"/>
              <a:t>Ω</a:t>
            </a:r>
            <a:r>
              <a:rPr lang="en-US" altLang="en-US" dirty="0"/>
              <a:t>, states					e.g., POS tags 		</a:t>
            </a:r>
          </a:p>
          <a:p>
            <a:pPr>
              <a:buFont typeface="Arial" charset="0"/>
              <a:buChar char="•"/>
            </a:pPr>
            <a:r>
              <a:rPr lang="en-US" altLang="en-US" dirty="0"/>
              <a:t>Model </a:t>
            </a:r>
            <a:r>
              <a:rPr lang="en-US" altLang="en-US" dirty="0" err="1"/>
              <a:t>characterised</a:t>
            </a:r>
            <a:r>
              <a:rPr lang="en-US" altLang="en-US" dirty="0"/>
              <a:t> by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initial state </a:t>
            </a:r>
            <a:r>
              <a:rPr lang="en-US" altLang="en-US" dirty="0" err="1"/>
              <a:t>probs</a:t>
            </a:r>
            <a:r>
              <a:rPr lang="en-US" altLang="en-US" dirty="0"/>
              <a:t>		</a:t>
            </a:r>
            <a:r>
              <a:rPr lang="en-US" altLang="en-US" dirty="0" smtClean="0"/>
              <a:t>	π </a:t>
            </a:r>
            <a:r>
              <a:rPr lang="en-US" altLang="en-US" dirty="0"/>
              <a:t>= vector of |</a:t>
            </a:r>
            <a:r>
              <a:rPr lang="en-US" altLang="en-US" dirty="0" err="1"/>
              <a:t>Ω</a:t>
            </a:r>
            <a:r>
              <a:rPr lang="en-US" altLang="en-US" dirty="0"/>
              <a:t>| elements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transition </a:t>
            </a:r>
            <a:r>
              <a:rPr lang="en-US" altLang="en-US" dirty="0" err="1"/>
              <a:t>probs</a:t>
            </a:r>
            <a:r>
              <a:rPr lang="en-US" altLang="en-US" dirty="0"/>
              <a:t>			A = matrix of |</a:t>
            </a:r>
            <a:r>
              <a:rPr lang="en-US" altLang="en-US" dirty="0" err="1"/>
              <a:t>Ω</a:t>
            </a:r>
            <a:r>
              <a:rPr lang="en-US" altLang="en-US" dirty="0"/>
              <a:t>| x |</a:t>
            </a:r>
            <a:r>
              <a:rPr lang="en-US" altLang="en-US" dirty="0" err="1"/>
              <a:t>Ω</a:t>
            </a:r>
            <a:r>
              <a:rPr lang="en-US" altLang="en-US" dirty="0"/>
              <a:t>|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emission </a:t>
            </a:r>
            <a:r>
              <a:rPr lang="en-US" altLang="en-US" dirty="0" err="1"/>
              <a:t>probs</a:t>
            </a:r>
            <a:r>
              <a:rPr lang="en-US" altLang="en-US" dirty="0"/>
              <a:t>			</a:t>
            </a:r>
            <a:r>
              <a:rPr lang="en-US" altLang="en-US" dirty="0" smtClean="0"/>
              <a:t>	O </a:t>
            </a:r>
            <a:r>
              <a:rPr lang="en-US" altLang="en-US" dirty="0"/>
              <a:t>= matrix of |</a:t>
            </a:r>
            <a:r>
              <a:rPr lang="en-US" altLang="en-US" dirty="0" err="1"/>
              <a:t>Ω</a:t>
            </a:r>
            <a:r>
              <a:rPr lang="en-US" altLang="en-US" dirty="0"/>
              <a:t>| x |O|</a:t>
            </a:r>
          </a:p>
          <a:p>
            <a:pPr>
              <a:buFont typeface="Arial" charset="0"/>
              <a:buChar char="•"/>
            </a:pPr>
            <a:r>
              <a:rPr lang="en-US" altLang="en-US" dirty="0"/>
              <a:t>Together define the probability of a sequence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of observations together with their tags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a model of P(w, t)</a:t>
            </a:r>
          </a:p>
          <a:p>
            <a:pPr>
              <a:buFont typeface="Arial" charset="0"/>
              <a:buChar char="•"/>
            </a:pPr>
            <a:r>
              <a:rPr lang="en-US" altLang="en-US" dirty="0"/>
              <a:t>Notation: w = observations; t = tags; </a:t>
            </a:r>
            <a:r>
              <a:rPr lang="en-US" altLang="en-US" dirty="0" err="1"/>
              <a:t>i</a:t>
            </a:r>
            <a:r>
              <a:rPr lang="en-US" altLang="en-US" dirty="0"/>
              <a:t> = time index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smtClean="0"/>
              <a:t>Assumptions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charset="0"/>
              <a:buChar char="•"/>
            </a:pPr>
            <a:r>
              <a:rPr lang="en-US" altLang="en-US" dirty="0"/>
              <a:t>Two assumptions underlying the HMM</a:t>
            </a:r>
          </a:p>
          <a:p>
            <a:pPr>
              <a:buFont typeface="Arial" charset="0"/>
              <a:buChar char="•"/>
            </a:pPr>
            <a:r>
              <a:rPr lang="en-US" altLang="en-US" dirty="0"/>
              <a:t>Markov assumption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states independent of all but most recent state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P(</a:t>
            </a:r>
            <a:r>
              <a:rPr lang="en-US" altLang="en-US" dirty="0" err="1"/>
              <a:t>t</a:t>
            </a:r>
            <a:r>
              <a:rPr lang="en-US" altLang="en-US" baseline="-25000" dirty="0" err="1"/>
              <a:t>i</a:t>
            </a:r>
            <a:r>
              <a:rPr lang="en-US" altLang="en-US" dirty="0"/>
              <a:t> | t</a:t>
            </a:r>
            <a:r>
              <a:rPr lang="en-US" altLang="en-US" baseline="-25000" dirty="0"/>
              <a:t>1</a:t>
            </a:r>
            <a:r>
              <a:rPr lang="en-US" altLang="en-US" dirty="0"/>
              <a:t>, t</a:t>
            </a:r>
            <a:r>
              <a:rPr lang="en-US" altLang="en-US" baseline="-25000" dirty="0"/>
              <a:t>2</a:t>
            </a:r>
            <a:r>
              <a:rPr lang="en-US" altLang="en-US" dirty="0"/>
              <a:t>, t</a:t>
            </a:r>
            <a:r>
              <a:rPr lang="en-US" altLang="en-US" baseline="-25000" dirty="0"/>
              <a:t>3</a:t>
            </a:r>
            <a:r>
              <a:rPr lang="en-US" altLang="en-US" dirty="0"/>
              <a:t>, …, t</a:t>
            </a:r>
            <a:r>
              <a:rPr lang="en-US" altLang="en-US" baseline="-25000" dirty="0"/>
              <a:t>i-2</a:t>
            </a:r>
            <a:r>
              <a:rPr lang="en-US" altLang="en-US" dirty="0"/>
              <a:t>, t</a:t>
            </a:r>
            <a:r>
              <a:rPr lang="en-US" altLang="en-US" baseline="-25000" dirty="0"/>
              <a:t>i-1</a:t>
            </a:r>
            <a:r>
              <a:rPr lang="en-US" altLang="en-US" dirty="0"/>
              <a:t>) = P(</a:t>
            </a:r>
            <a:r>
              <a:rPr lang="en-US" altLang="en-US" dirty="0" err="1"/>
              <a:t>t</a:t>
            </a:r>
            <a:r>
              <a:rPr lang="en-US" altLang="en-US" baseline="-25000" dirty="0" err="1"/>
              <a:t>i</a:t>
            </a:r>
            <a:r>
              <a:rPr lang="en-US" altLang="en-US" dirty="0"/>
              <a:t> | t</a:t>
            </a:r>
            <a:r>
              <a:rPr lang="en-US" altLang="en-US" baseline="-25000" dirty="0"/>
              <a:t>i-1</a:t>
            </a:r>
            <a:r>
              <a:rPr lang="en-US" altLang="en-US" dirty="0"/>
              <a:t>) 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 smtClean="0"/>
              <a:t>i.e., state </a:t>
            </a:r>
            <a:r>
              <a:rPr lang="en-US" altLang="en-US" dirty="0"/>
              <a:t>sequence is a </a:t>
            </a:r>
            <a:r>
              <a:rPr lang="en-US" altLang="en-US" i="1" dirty="0"/>
              <a:t>Markov chain</a:t>
            </a:r>
          </a:p>
          <a:p>
            <a:pPr>
              <a:buFont typeface="Arial" charset="0"/>
              <a:buChar char="•"/>
            </a:pPr>
            <a:r>
              <a:rPr lang="en-US" altLang="en-US" dirty="0"/>
              <a:t>Output independence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outputs dependent only on matching state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P(</a:t>
            </a:r>
            <a:r>
              <a:rPr lang="en-US" altLang="en-US" dirty="0" err="1"/>
              <a:t>w</a:t>
            </a:r>
            <a:r>
              <a:rPr lang="en-US" altLang="en-US" baseline="-25000" dirty="0" err="1"/>
              <a:t>i</a:t>
            </a:r>
            <a:r>
              <a:rPr lang="en-US" altLang="en-US" dirty="0"/>
              <a:t> | w</a:t>
            </a:r>
            <a:r>
              <a:rPr lang="en-US" altLang="en-US" baseline="-25000" dirty="0"/>
              <a:t>1</a:t>
            </a:r>
            <a:r>
              <a:rPr lang="en-US" altLang="en-US" dirty="0"/>
              <a:t>, t</a:t>
            </a:r>
            <a:r>
              <a:rPr lang="en-US" altLang="en-US" baseline="-25000" dirty="0"/>
              <a:t>1</a:t>
            </a:r>
            <a:r>
              <a:rPr lang="en-US" altLang="en-US" dirty="0"/>
              <a:t>, …, w</a:t>
            </a:r>
            <a:r>
              <a:rPr lang="en-US" altLang="en-US" baseline="-25000" dirty="0"/>
              <a:t>i-1</a:t>
            </a:r>
            <a:r>
              <a:rPr lang="en-US" altLang="en-US" dirty="0"/>
              <a:t>, t</a:t>
            </a:r>
            <a:r>
              <a:rPr lang="en-US" altLang="en-US" baseline="-25000" dirty="0"/>
              <a:t>i-1</a:t>
            </a:r>
            <a:r>
              <a:rPr lang="en-US" altLang="en-US" dirty="0"/>
              <a:t>, </a:t>
            </a:r>
            <a:r>
              <a:rPr lang="en-US" altLang="en-US" dirty="0" err="1"/>
              <a:t>t</a:t>
            </a:r>
            <a:r>
              <a:rPr lang="en-US" altLang="en-US" baseline="-25000" dirty="0" err="1"/>
              <a:t>i</a:t>
            </a:r>
            <a:r>
              <a:rPr lang="en-US" altLang="en-US" dirty="0"/>
              <a:t>) = P(</a:t>
            </a:r>
            <a:r>
              <a:rPr lang="en-US" altLang="en-US" dirty="0" err="1"/>
              <a:t>w</a:t>
            </a:r>
            <a:r>
              <a:rPr lang="en-US" altLang="en-US" baseline="-25000" dirty="0" err="1"/>
              <a:t>i</a:t>
            </a:r>
            <a:r>
              <a:rPr lang="en-US" altLang="en-US" dirty="0"/>
              <a:t> | </a:t>
            </a:r>
            <a:r>
              <a:rPr lang="en-US" altLang="en-US" dirty="0" err="1"/>
              <a:t>t</a:t>
            </a:r>
            <a:r>
              <a:rPr lang="en-US" altLang="en-US" baseline="-25000" dirty="0" err="1"/>
              <a:t>i</a:t>
            </a:r>
            <a:r>
              <a:rPr lang="en-US" altLang="en-US" dirty="0"/>
              <a:t>)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forces the state </a:t>
            </a:r>
            <a:r>
              <a:rPr lang="en-US" altLang="en-US" dirty="0" err="1"/>
              <a:t>t</a:t>
            </a:r>
            <a:r>
              <a:rPr lang="en-US" altLang="en-US" baseline="-25000" dirty="0" err="1"/>
              <a:t>i</a:t>
            </a:r>
            <a:r>
              <a:rPr lang="en-US" altLang="en-US" dirty="0"/>
              <a:t> to carry all information linking </a:t>
            </a:r>
            <a:r>
              <a:rPr lang="en-US" altLang="en-US" dirty="0" err="1"/>
              <a:t>w</a:t>
            </a:r>
            <a:r>
              <a:rPr lang="en-US" altLang="en-US" baseline="-25000" dirty="0" err="1"/>
              <a:t>i</a:t>
            </a:r>
            <a:r>
              <a:rPr lang="en-US" altLang="en-US" dirty="0"/>
              <a:t> with </a:t>
            </a:r>
            <a:r>
              <a:rPr lang="en-US" altLang="en-US" dirty="0" err="1"/>
              <a:t>neighbours</a:t>
            </a:r>
            <a:endParaRPr lang="en-US" altLang="en-US" baseline="-25000" dirty="0"/>
          </a:p>
          <a:p>
            <a:pPr>
              <a:buFont typeface="Arial" charset="0"/>
              <a:buChar char="•"/>
            </a:pPr>
            <a:r>
              <a:rPr lang="en-US" altLang="en-US" dirty="0"/>
              <a:t>Are these assumptions realistic? 	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Probability </a:t>
            </a:r>
            <a:r>
              <a:rPr lang="en-US" smtClean="0"/>
              <a:t>of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altLang="en-US" dirty="0"/>
              <a:t>Probability of sequence “up-up-down”</a:t>
            </a:r>
          </a:p>
          <a:p>
            <a:pPr>
              <a:buFont typeface="Arial" charset="0"/>
              <a:buChar char="•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 smtClean="0"/>
          </a:p>
          <a:p>
            <a:pPr lvl="1">
              <a:buFont typeface="Lucida Grande" charset="0"/>
              <a:buChar char="-"/>
            </a:pPr>
            <a:endParaRPr lang="en-US" altLang="en-US" dirty="0" smtClean="0"/>
          </a:p>
          <a:p>
            <a:pPr lvl="1">
              <a:buFont typeface="Lucida Grande" charset="0"/>
              <a:buChar char="-"/>
            </a:pPr>
            <a:endParaRPr lang="en-US" altLang="en-US" dirty="0" smtClean="0"/>
          </a:p>
          <a:p>
            <a:pPr lvl="1">
              <a:buFont typeface="Lucida Grande" charset="0"/>
              <a:buChar char="-"/>
            </a:pPr>
            <a:r>
              <a:rPr lang="en-US" altLang="en-US" dirty="0" smtClean="0"/>
              <a:t>1,1,2 is the highest </a:t>
            </a:r>
            <a:r>
              <a:rPr lang="en-US" altLang="en-US" dirty="0" err="1" smtClean="0"/>
              <a:t>prob</a:t>
            </a:r>
            <a:r>
              <a:rPr lang="en-US" altLang="en-US" dirty="0" smtClean="0"/>
              <a:t> hidden sequence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 smtClean="0"/>
              <a:t>total </a:t>
            </a:r>
            <a:r>
              <a:rPr lang="en-US" altLang="en-US" dirty="0" err="1" smtClean="0"/>
              <a:t>prob</a:t>
            </a:r>
            <a:r>
              <a:rPr lang="en-US" altLang="en-US" dirty="0" smtClean="0"/>
              <a:t> is 0.054398, not 1 </a:t>
            </a:r>
            <a:r>
              <a:rPr lang="mr-IN" altLang="en-US" smtClean="0"/>
              <a:t>…</a:t>
            </a:r>
            <a:r>
              <a:rPr lang="en-US" altLang="en-US" smtClean="0"/>
              <a:t> </a:t>
            </a:r>
            <a:r>
              <a:rPr lang="en-US" altLang="en-US" dirty="0" smtClean="0"/>
              <a:t>why??</a:t>
            </a:r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>
              <a:buFont typeface="Arial" charset="0"/>
              <a:buChar char="•"/>
            </a:pPr>
            <a:endParaRPr lang="en-US" alt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8095010"/>
              </p:ext>
            </p:extLst>
          </p:nvPr>
        </p:nvGraphicFramePr>
        <p:xfrm>
          <a:off x="359516" y="1835621"/>
          <a:ext cx="9145018" cy="4085178"/>
        </p:xfrm>
        <a:graphic>
          <a:graphicData uri="http://schemas.openxmlformats.org/drawingml/2006/table">
            <a:tbl>
              <a:tblPr/>
              <a:tblGrid>
                <a:gridCol w="1143562"/>
                <a:gridCol w="1141824"/>
                <a:gridCol w="1143562"/>
                <a:gridCol w="1143562"/>
                <a:gridCol w="914154"/>
                <a:gridCol w="1371230"/>
                <a:gridCol w="1143562"/>
                <a:gridCol w="1143562"/>
              </a:tblGrid>
              <a:tr h="606549"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State seq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up </a:t>
                      </a:r>
                      <a:b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</a:b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π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/>
                      </a:r>
                      <a:b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</a:b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O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up</a:t>
                      </a:r>
                      <a:b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</a:b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A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/>
                      </a:r>
                      <a:b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</a:b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O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down</a:t>
                      </a:r>
                      <a:b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</a:b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A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/>
                      </a:r>
                      <a:b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</a:b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O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/>
                      </a:r>
                      <a:b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</a:b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total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513215"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1,1,1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0.5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0.7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0.6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0.7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0.6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0.1 = 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0.00882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</a:tr>
              <a:tr h="513215"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1,1,2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0.5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0.7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0.6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0.7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0.2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0.6 =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0.01764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</a:tr>
              <a:tr h="513215"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1,1,3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0.5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0.7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0.6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0.7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0.2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0.3 = 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0.00882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</a:tr>
              <a:tr h="513215"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1,2,1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0.5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0.7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0.2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0.1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0.5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0.1 =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0.00035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</a:tr>
              <a:tr h="513215"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1,2,2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0.5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0.7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0.2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0.1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0.3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0.6 = 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0.00126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</a:tr>
              <a:tr h="346609"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…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sans" charset="0"/>
                        <a:ea typeface="ＭＳ Ｐゴシック" charset="-128"/>
                      </a:endParaRP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sans" charset="0"/>
                        <a:ea typeface="ＭＳ Ｐゴシック" charset="-128"/>
                      </a:endParaRP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sans" charset="0"/>
                        <a:ea typeface="ＭＳ Ｐゴシック" charset="-128"/>
                      </a:endParaRP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sans" charset="0"/>
                        <a:ea typeface="ＭＳ Ｐゴシック" charset="-128"/>
                      </a:endParaRP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sans" charset="0"/>
                        <a:ea typeface="ＭＳ Ｐゴシック" charset="-128"/>
                      </a:endParaRP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sans" charset="0"/>
                        <a:ea typeface="ＭＳ Ｐゴシック" charset="-128"/>
                      </a:endParaRP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Lucidasans" charset="0"/>
                        <a:ea typeface="ＭＳ Ｐゴシック" charset="-128"/>
                      </a:endParaRP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</a:tr>
              <a:tr h="513215"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3,3,3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0.3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0.3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0.5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0.3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0.5 x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0.3 =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>
                      <a:lvl1pPr eaLnBrk="0">
                        <a:lnSpc>
                          <a:spcPct val="98000"/>
                        </a:lnSpc>
                        <a:spcAft>
                          <a:spcPts val="1425"/>
                        </a:spcAft>
                        <a:buFont typeface="Arial" charset="0"/>
                        <a:defRPr sz="2000" b="1">
                          <a:solidFill>
                            <a:srgbClr val="000080"/>
                          </a:solidFill>
                          <a:latin typeface="Lucidasans" charset="0"/>
                          <a:ea typeface="ＭＳ Ｐゴシック" charset="-128"/>
                        </a:defRPr>
                      </a:lvl1pPr>
                      <a:lvl2pPr eaLnBrk="0">
                        <a:lnSpc>
                          <a:spcPct val="98000"/>
                        </a:lnSpc>
                        <a:spcAft>
                          <a:spcPts val="1138"/>
                        </a:spcAft>
                        <a:buFont typeface="Lucida Grande" charset="0"/>
                        <a:defRPr b="1">
                          <a:solidFill>
                            <a:srgbClr val="008000"/>
                          </a:solidFill>
                          <a:latin typeface="Lucidasans" charset="0"/>
                          <a:ea typeface="ＭＳ Ｐゴシック" charset="-128"/>
                        </a:defRPr>
                      </a:lvl2pPr>
                      <a:lvl3pPr eaLnBrk="0">
                        <a:lnSpc>
                          <a:spcPct val="98000"/>
                        </a:lnSpc>
                        <a:spcAft>
                          <a:spcPts val="850"/>
                        </a:spcAft>
                        <a:buFont typeface="Lucida Grande" charset="0"/>
                        <a:defRPr sz="14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3pPr>
                      <a:lvl4pPr eaLnBrk="0">
                        <a:lnSpc>
                          <a:spcPct val="98000"/>
                        </a:lnSpc>
                        <a:spcAft>
                          <a:spcPts val="575"/>
                        </a:spcAft>
                        <a:defRPr sz="12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4pPr>
                      <a:lvl5pPr eaLnBrk="0">
                        <a:lnSpc>
                          <a:spcPct val="98000"/>
                        </a:lnSpc>
                        <a:spcAft>
                          <a:spcPts val="288"/>
                        </a:spcAft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lnSpc>
                          <a:spcPct val="98000"/>
                        </a:lnSpc>
                        <a:spcBef>
                          <a:spcPct val="0"/>
                        </a:spcBef>
                        <a:spcAft>
                          <a:spcPts val="288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 sz="1000" b="1">
                          <a:solidFill>
                            <a:srgbClr val="000000"/>
                          </a:solidFill>
                          <a:latin typeface="Lucidasans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Lucidasans" charset="0"/>
                          <a:ea typeface="ＭＳ Ｐゴシック" charset="-128"/>
                        </a:rPr>
                        <a:t>0.00203</a:t>
                      </a:r>
                    </a:p>
                  </a:txBody>
                  <a:tcPr marL="91446" marR="91446" marT="45732" marB="45732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HMM Decoding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 smtClean="0"/>
              <a:t>Given observation sequence(s)</a:t>
            </a:r>
          </a:p>
          <a:p>
            <a:pPr lvl="1">
              <a:defRPr/>
            </a:pPr>
            <a:r>
              <a:rPr lang="en-US" dirty="0" smtClean="0"/>
              <a:t>e.g., up-up-down-up-up</a:t>
            </a:r>
          </a:p>
          <a:p>
            <a:pPr>
              <a:defRPr/>
            </a:pPr>
            <a:r>
              <a:rPr lang="en-US" dirty="0" smtClean="0">
                <a:solidFill>
                  <a:srgbClr val="FF0000"/>
                </a:solidFill>
              </a:rPr>
              <a:t>Raises inference problem</a:t>
            </a:r>
          </a:p>
          <a:p>
            <a:pPr lvl="1">
              <a:defRPr/>
            </a:pPr>
            <a:r>
              <a:rPr lang="en-US" dirty="0" smtClean="0"/>
              <a:t>what states were used to create this sequence?</a:t>
            </a:r>
            <a:endParaRPr lang="en-US" dirty="0"/>
          </a:p>
          <a:p>
            <a:pPr lvl="1">
              <a:defRPr/>
            </a:pPr>
            <a:r>
              <a:rPr lang="en-US" i="1" dirty="0" smtClean="0"/>
              <a:t>Viterbi </a:t>
            </a:r>
            <a:r>
              <a:rPr lang="en-US" dirty="0" smtClean="0"/>
              <a:t>algorithm solves for the most likely states, also called ‘</a:t>
            </a:r>
            <a:r>
              <a:rPr lang="en-US" i="1" dirty="0" smtClean="0"/>
              <a:t>decoding</a:t>
            </a:r>
            <a:r>
              <a:rPr lang="en-US" dirty="0" smtClean="0"/>
              <a:t>’</a:t>
            </a:r>
          </a:p>
          <a:p>
            <a:pPr>
              <a:defRPr/>
            </a:pPr>
            <a:r>
              <a:rPr lang="en-US" dirty="0" smtClean="0"/>
              <a:t>Other key inference problem (</a:t>
            </a:r>
            <a:r>
              <a:rPr lang="en-US" b="1" dirty="0" smtClean="0"/>
              <a:t>not covered here</a:t>
            </a:r>
            <a:r>
              <a:rPr lang="en-US" dirty="0" smtClean="0"/>
              <a:t>!)</a:t>
            </a:r>
          </a:p>
          <a:p>
            <a:pPr lvl="1">
              <a:defRPr/>
            </a:pPr>
            <a:r>
              <a:rPr lang="en-US" dirty="0" smtClean="0"/>
              <a:t>unsupervised estimation where training labels are </a:t>
            </a:r>
            <a:r>
              <a:rPr lang="en-US" i="1" dirty="0" smtClean="0"/>
              <a:t>hidden</a:t>
            </a:r>
            <a:r>
              <a:rPr lang="en-US" dirty="0" smtClean="0"/>
              <a:t>, uses variant of the Expectation </a:t>
            </a:r>
            <a:r>
              <a:rPr lang="en-US" dirty="0" err="1" smtClean="0"/>
              <a:t>Maximisation</a:t>
            </a:r>
            <a:r>
              <a:rPr lang="en-US" dirty="0" smtClean="0"/>
              <a:t> (EM) algorithm</a:t>
            </a:r>
            <a:endParaRPr lang="en-US" i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/>
          </p:nvPr>
        </p:nvSpPr>
        <p:spPr/>
        <p:txBody>
          <a:bodyPr tIns="10080">
            <a:normAutofit fontScale="90000"/>
          </a:bodyPr>
          <a:lstStyle/>
          <a:p>
            <a:pPr eaLnBrk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smtClean="0"/>
              <a:t>HMMs </a:t>
            </a:r>
            <a:r>
              <a:rPr lang="en-US" dirty="0" smtClean="0"/>
              <a:t>for tagging</a:t>
            </a: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31800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Recall part-of-speech tagging</a:t>
            </a:r>
          </a:p>
          <a:p>
            <a:pPr marL="889000" lvl="1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time/</a:t>
            </a:r>
            <a:r>
              <a:rPr lang="en-US" altLang="en-US" dirty="0">
                <a:solidFill>
                  <a:srgbClr val="FF0000"/>
                </a:solidFill>
              </a:rPr>
              <a:t>Noun </a:t>
            </a:r>
            <a:r>
              <a:rPr lang="en-US" altLang="en-US" dirty="0"/>
              <a:t>flies/</a:t>
            </a:r>
            <a:r>
              <a:rPr lang="en-US" altLang="en-US" dirty="0">
                <a:solidFill>
                  <a:srgbClr val="FF0000"/>
                </a:solidFill>
              </a:rPr>
              <a:t>Verb </a:t>
            </a:r>
            <a:r>
              <a:rPr lang="en-US" altLang="en-US" dirty="0"/>
              <a:t>like/</a:t>
            </a:r>
            <a:r>
              <a:rPr lang="en-US" altLang="en-US" dirty="0">
                <a:solidFill>
                  <a:srgbClr val="FF0000"/>
                </a:solidFill>
              </a:rPr>
              <a:t>Prep </a:t>
            </a:r>
            <a:r>
              <a:rPr lang="en-US" altLang="en-US" dirty="0"/>
              <a:t>an/</a:t>
            </a:r>
            <a:r>
              <a:rPr lang="en-US" altLang="en-US" dirty="0">
                <a:solidFill>
                  <a:srgbClr val="FF0000"/>
                </a:solidFill>
              </a:rPr>
              <a:t>Art </a:t>
            </a:r>
            <a:r>
              <a:rPr lang="en-US" altLang="en-US" dirty="0"/>
              <a:t>arrow/</a:t>
            </a:r>
            <a:r>
              <a:rPr lang="en-US" altLang="en-US" dirty="0">
                <a:solidFill>
                  <a:srgbClr val="FF0000"/>
                </a:solidFill>
              </a:rPr>
              <a:t>Noun</a:t>
            </a:r>
          </a:p>
          <a:p>
            <a:pPr marL="431800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What are the units?</a:t>
            </a:r>
          </a:p>
          <a:p>
            <a:pPr marL="889000" lvl="1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words = observations</a:t>
            </a:r>
          </a:p>
          <a:p>
            <a:pPr marL="889000" lvl="1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tags = states</a:t>
            </a:r>
          </a:p>
          <a:p>
            <a:pPr marL="431800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Key challenges</a:t>
            </a:r>
          </a:p>
          <a:p>
            <a:pPr marL="889000" lvl="1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estimate model from </a:t>
            </a:r>
            <a:r>
              <a:rPr lang="en-US" altLang="en-US" dirty="0" smtClean="0"/>
              <a:t>state-supervised data</a:t>
            </a:r>
            <a:br>
              <a:rPr lang="en-US" altLang="en-US" dirty="0" smtClean="0"/>
            </a:br>
            <a:r>
              <a:rPr lang="en-US" altLang="en-US" dirty="0" smtClean="0"/>
              <a:t>e.g</a:t>
            </a:r>
            <a:r>
              <a:rPr lang="en-US" altLang="en-US" dirty="0"/>
              <a:t>., based on frequencies</a:t>
            </a:r>
          </a:p>
          <a:p>
            <a:pPr marL="889000" lvl="1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 smtClean="0"/>
              <a:t>decoding for full </a:t>
            </a:r>
            <a:r>
              <a:rPr lang="en-US" altLang="en-US" dirty="0"/>
              <a:t>tag sequences</a:t>
            </a:r>
          </a:p>
          <a:p>
            <a:pPr marL="431800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44" y="2555701"/>
            <a:ext cx="4104456" cy="230875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352631" y="4543152"/>
            <a:ext cx="5038725" cy="32130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likesuccess.com</a:t>
            </a:r>
            <a:r>
              <a:rPr lang="en-US" sz="1600" dirty="0"/>
              <a:t>/img4568782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7" dur="1000"/>
                                        <p:tgtEl>
                                          <p:spTgt spid="6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12" dur="1000"/>
                                        <p:tgtEl>
                                          <p:spTgt spid="6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6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17" dur="1000"/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1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22" dur="1000"/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6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27" dur="1000"/>
                                        <p:tgtEl>
                                          <p:spTgt spid="6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1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32" dur="1000"/>
                                        <p:tgtEl>
                                          <p:spTgt spid="61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6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37" dur="1000"/>
                                        <p:tgtEl>
                                          <p:spTgt spid="61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41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42" dur="1000"/>
                                        <p:tgtEl>
                                          <p:spTgt spid="61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/>
          </p:nvPr>
        </p:nvSpPr>
        <p:spPr/>
        <p:txBody>
          <a:bodyPr tIns="10080">
            <a:normAutofit fontScale="90000"/>
          </a:bodyPr>
          <a:lstStyle/>
          <a:p>
            <a:pPr eaLnBrk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 smtClean="0"/>
              <a:t>Example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431800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time/</a:t>
            </a:r>
            <a:r>
              <a:rPr lang="en-US" altLang="en-US" dirty="0">
                <a:solidFill>
                  <a:srgbClr val="FF0000"/>
                </a:solidFill>
              </a:rPr>
              <a:t>Noun</a:t>
            </a:r>
            <a:r>
              <a:rPr lang="en-US" altLang="en-US" dirty="0"/>
              <a:t> flies/</a:t>
            </a:r>
            <a:r>
              <a:rPr lang="en-US" altLang="en-US" dirty="0">
                <a:solidFill>
                  <a:srgbClr val="FF0000"/>
                </a:solidFill>
              </a:rPr>
              <a:t>Verb</a:t>
            </a:r>
            <a:r>
              <a:rPr lang="en-US" altLang="en-US" dirty="0"/>
              <a:t> like/</a:t>
            </a:r>
            <a:r>
              <a:rPr lang="en-US" altLang="en-US" dirty="0">
                <a:solidFill>
                  <a:srgbClr val="FF0000"/>
                </a:solidFill>
              </a:rPr>
              <a:t>Prep</a:t>
            </a:r>
            <a:r>
              <a:rPr lang="en-US" altLang="en-US" dirty="0"/>
              <a:t> an/</a:t>
            </a:r>
            <a:r>
              <a:rPr lang="en-US" altLang="en-US" dirty="0">
                <a:solidFill>
                  <a:srgbClr val="FF0000"/>
                </a:solidFill>
              </a:rPr>
              <a:t>Art</a:t>
            </a:r>
            <a:r>
              <a:rPr lang="en-US" altLang="en-US" dirty="0"/>
              <a:t> arrow/</a:t>
            </a:r>
            <a:r>
              <a:rPr lang="en-US" altLang="en-US" dirty="0">
                <a:solidFill>
                  <a:srgbClr val="FF0000"/>
                </a:solidFill>
              </a:rPr>
              <a:t>Noun</a:t>
            </a:r>
          </a:p>
          <a:p>
            <a:pPr marL="889000" lvl="1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 err="1"/>
              <a:t>Prob</a:t>
            </a:r>
            <a:r>
              <a:rPr lang="en-US" altLang="en-US" dirty="0"/>
              <a:t> = P(Noun) P(time | Noun) ⨉ </a:t>
            </a:r>
            <a:br>
              <a:rPr lang="en-US" altLang="en-US" dirty="0"/>
            </a:br>
            <a:r>
              <a:rPr lang="en-US" altLang="en-US" dirty="0"/>
              <a:t>	P(</a:t>
            </a:r>
            <a:r>
              <a:rPr lang="en-US" altLang="en-US" dirty="0">
                <a:solidFill>
                  <a:srgbClr val="FF0000"/>
                </a:solidFill>
              </a:rPr>
              <a:t>Verb </a:t>
            </a:r>
            <a:r>
              <a:rPr lang="en-US" altLang="en-US" dirty="0"/>
              <a:t>| Noun) P(flies | </a:t>
            </a:r>
            <a:r>
              <a:rPr lang="en-US" altLang="en-US" dirty="0">
                <a:solidFill>
                  <a:srgbClr val="FF0000"/>
                </a:solidFill>
              </a:rPr>
              <a:t>Verb</a:t>
            </a:r>
            <a:r>
              <a:rPr lang="en-US" altLang="en-US" dirty="0"/>
              <a:t>) ⨉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dirty="0" smtClean="0"/>
              <a:t>P(</a:t>
            </a:r>
            <a:r>
              <a:rPr lang="en-US" altLang="en-US" dirty="0" smtClean="0">
                <a:solidFill>
                  <a:srgbClr val="FF0000"/>
                </a:solidFill>
              </a:rPr>
              <a:t>Prep</a:t>
            </a:r>
            <a:r>
              <a:rPr lang="en-US" altLang="en-US" dirty="0" smtClean="0"/>
              <a:t> </a:t>
            </a:r>
            <a:r>
              <a:rPr lang="en-US" altLang="en-US" dirty="0"/>
              <a:t>| </a:t>
            </a:r>
            <a:r>
              <a:rPr lang="en-US" altLang="en-US" dirty="0">
                <a:solidFill>
                  <a:srgbClr val="FF0000"/>
                </a:solidFill>
              </a:rPr>
              <a:t>Verb</a:t>
            </a:r>
            <a:r>
              <a:rPr lang="en-US" altLang="en-US" dirty="0"/>
              <a:t>) P(like | </a:t>
            </a:r>
            <a:r>
              <a:rPr lang="en-US" altLang="en-US" dirty="0">
                <a:solidFill>
                  <a:srgbClr val="FF0000"/>
                </a:solidFill>
              </a:rPr>
              <a:t>Prep</a:t>
            </a:r>
            <a:r>
              <a:rPr lang="en-US" altLang="en-US" dirty="0"/>
              <a:t>) ⨉</a:t>
            </a:r>
            <a:br>
              <a:rPr lang="en-US" altLang="en-US" dirty="0"/>
            </a:br>
            <a:r>
              <a:rPr lang="en-US" altLang="en-US" dirty="0"/>
              <a:t>	P(Art | Prep) P(an | Art) ⨉</a:t>
            </a:r>
            <a:br>
              <a:rPr lang="en-US" altLang="en-US" dirty="0"/>
            </a:br>
            <a:r>
              <a:rPr lang="en-US" altLang="en-US" dirty="0"/>
              <a:t>	P(Noun | Art) P(arrow | Noun)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time/</a:t>
            </a:r>
            <a:r>
              <a:rPr lang="en-US" altLang="en-US" dirty="0">
                <a:solidFill>
                  <a:srgbClr val="FF0000"/>
                </a:solidFill>
              </a:rPr>
              <a:t>Noun</a:t>
            </a:r>
            <a:r>
              <a:rPr lang="en-US" altLang="en-US" dirty="0"/>
              <a:t> </a:t>
            </a:r>
            <a:r>
              <a:rPr lang="en-US" altLang="en-US" dirty="0" smtClean="0"/>
              <a:t>flies/</a:t>
            </a:r>
            <a:r>
              <a:rPr lang="en-US" altLang="en-US" dirty="0" smtClean="0">
                <a:solidFill>
                  <a:srgbClr val="FF0000"/>
                </a:solidFill>
              </a:rPr>
              <a:t>Noun </a:t>
            </a:r>
            <a:r>
              <a:rPr lang="en-US" altLang="en-US" dirty="0" smtClean="0"/>
              <a:t>like/</a:t>
            </a:r>
            <a:r>
              <a:rPr lang="en-US" altLang="en-US" dirty="0" smtClean="0">
                <a:solidFill>
                  <a:srgbClr val="FF0000"/>
                </a:solidFill>
              </a:rPr>
              <a:t>Verb</a:t>
            </a:r>
            <a:r>
              <a:rPr lang="en-US" altLang="en-US" dirty="0" smtClean="0"/>
              <a:t> </a:t>
            </a:r>
            <a:r>
              <a:rPr lang="en-US" altLang="en-US" dirty="0"/>
              <a:t>an/</a:t>
            </a:r>
            <a:r>
              <a:rPr lang="en-US" altLang="en-US" dirty="0">
                <a:solidFill>
                  <a:srgbClr val="FF0000"/>
                </a:solidFill>
              </a:rPr>
              <a:t>Art</a:t>
            </a:r>
            <a:r>
              <a:rPr lang="en-US" altLang="en-US" dirty="0"/>
              <a:t> arrow/</a:t>
            </a:r>
            <a:r>
              <a:rPr lang="en-US" altLang="en-US" dirty="0">
                <a:solidFill>
                  <a:srgbClr val="FF0000"/>
                </a:solidFill>
              </a:rPr>
              <a:t>Noun</a:t>
            </a:r>
          </a:p>
          <a:p>
            <a:pPr marL="889000" lvl="1" indent="-323850" eaLnBrk="1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 err="1" smtClean="0"/>
              <a:t>Prob</a:t>
            </a:r>
            <a:r>
              <a:rPr lang="en-US" altLang="en-US" dirty="0" smtClean="0"/>
              <a:t> </a:t>
            </a:r>
            <a:r>
              <a:rPr lang="en-US" altLang="en-US" dirty="0"/>
              <a:t>= P(Noun) P(time | Noun) ⨉ </a:t>
            </a:r>
            <a:br>
              <a:rPr lang="en-US" altLang="en-US" dirty="0"/>
            </a:br>
            <a:r>
              <a:rPr lang="en-US" altLang="en-US" dirty="0"/>
              <a:t>	P(</a:t>
            </a:r>
            <a:r>
              <a:rPr lang="en-US" altLang="en-US" dirty="0">
                <a:solidFill>
                  <a:srgbClr val="FF0000"/>
                </a:solidFill>
              </a:rPr>
              <a:t>Noun</a:t>
            </a:r>
            <a:r>
              <a:rPr lang="en-US" altLang="en-US" dirty="0"/>
              <a:t> | Noun) P(flies | </a:t>
            </a:r>
            <a:r>
              <a:rPr lang="en-US" altLang="en-US" dirty="0">
                <a:solidFill>
                  <a:srgbClr val="FF0000"/>
                </a:solidFill>
              </a:rPr>
              <a:t>Noun</a:t>
            </a:r>
            <a:r>
              <a:rPr lang="en-US" altLang="en-US" dirty="0"/>
              <a:t>) ⨉</a:t>
            </a:r>
            <a:br>
              <a:rPr lang="en-US" altLang="en-US" dirty="0"/>
            </a:br>
            <a:r>
              <a:rPr lang="en-US" altLang="en-US" dirty="0"/>
              <a:t>	P(</a:t>
            </a:r>
            <a:r>
              <a:rPr lang="en-US" altLang="en-US" dirty="0">
                <a:solidFill>
                  <a:srgbClr val="FF0000"/>
                </a:solidFill>
              </a:rPr>
              <a:t>Verb</a:t>
            </a:r>
            <a:r>
              <a:rPr lang="en-US" altLang="en-US" dirty="0"/>
              <a:t> | </a:t>
            </a:r>
            <a:r>
              <a:rPr lang="en-US" altLang="en-US" dirty="0">
                <a:solidFill>
                  <a:srgbClr val="FF0000"/>
                </a:solidFill>
              </a:rPr>
              <a:t>Noun</a:t>
            </a:r>
            <a:r>
              <a:rPr lang="en-US" altLang="en-US" dirty="0"/>
              <a:t>) P(like | </a:t>
            </a:r>
            <a:r>
              <a:rPr lang="en-US" altLang="en-US" dirty="0">
                <a:solidFill>
                  <a:srgbClr val="FF0000"/>
                </a:solidFill>
              </a:rPr>
              <a:t>Verb</a:t>
            </a:r>
            <a:r>
              <a:rPr lang="en-US" altLang="en-US" dirty="0"/>
              <a:t>) ⨉</a:t>
            </a:r>
            <a:br>
              <a:rPr lang="en-US" altLang="en-US" dirty="0"/>
            </a:br>
            <a:r>
              <a:rPr lang="en-US" altLang="en-US" dirty="0"/>
              <a:t>	P(Art | Prep) P(an | Art) ⨉</a:t>
            </a:r>
            <a:br>
              <a:rPr lang="en-US" altLang="en-US" dirty="0"/>
            </a:br>
            <a:r>
              <a:rPr lang="en-US" altLang="en-US" dirty="0"/>
              <a:t>	P(Noun | Art) P(arrow | Noun)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Which do you think is more likely? </a:t>
            </a:r>
            <a:endParaRPr lang="en-US" altLang="en-US" dirty="0" smtClean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 smtClean="0"/>
              <a:t>What does a state of the art tagger choose? </a:t>
            </a:r>
            <a:r>
              <a:rPr lang="en-US" altLang="en-US" dirty="0" smtClean="0">
                <a:hlinkClick r:id="rId3"/>
              </a:rPr>
              <a:t>http</a:t>
            </a:r>
            <a:r>
              <a:rPr lang="en-US" altLang="en-US" dirty="0">
                <a:hlinkClick r:id="rId3"/>
              </a:rPr>
              <a:t>://</a:t>
            </a:r>
            <a:r>
              <a:rPr lang="en-US" altLang="en-US" dirty="0" smtClean="0">
                <a:hlinkClick r:id="rId3"/>
              </a:rPr>
              <a:t>nlp.stanford.edu:8080/corenlp/process</a:t>
            </a:r>
            <a:r>
              <a:rPr lang="en-US" altLang="en-US" dirty="0" smtClean="0"/>
              <a:t> </a:t>
            </a:r>
            <a:r>
              <a:rPr lang="en-US" altLang="en-US" dirty="0"/>
              <a:t/>
            </a:r>
            <a:br>
              <a:rPr lang="en-US" altLang="en-US" dirty="0"/>
            </a:br>
            <a:endParaRPr lang="en-US" alt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smtClean="0"/>
              <a:t>Estimating a visible </a:t>
            </a:r>
            <a:r>
              <a:rPr lang="en-US" dirty="0" smtClean="0"/>
              <a:t>Markov tagger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charset="0"/>
              <a:buChar char="•"/>
            </a:pPr>
            <a:r>
              <a:rPr lang="en-US" altLang="en-US" dirty="0"/>
              <a:t>Estimation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what values to use for P(w | t)?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what values to use for P(</a:t>
            </a:r>
            <a:r>
              <a:rPr lang="en-US" altLang="en-US" dirty="0" err="1"/>
              <a:t>t</a:t>
            </a:r>
            <a:r>
              <a:rPr lang="en-US" altLang="en-US" baseline="-25000" dirty="0" err="1"/>
              <a:t>i</a:t>
            </a:r>
            <a:r>
              <a:rPr lang="en-US" altLang="en-US" dirty="0"/>
              <a:t> | t</a:t>
            </a:r>
            <a:r>
              <a:rPr lang="en-US" altLang="en-US" baseline="-25000" dirty="0"/>
              <a:t>i-1</a:t>
            </a:r>
            <a:r>
              <a:rPr lang="en-US" altLang="en-US" dirty="0"/>
              <a:t>) and P(t</a:t>
            </a:r>
            <a:r>
              <a:rPr lang="en-US" altLang="en-US" baseline="-25000" dirty="0"/>
              <a:t>1</a:t>
            </a:r>
            <a:r>
              <a:rPr lang="en-US" altLang="en-US" dirty="0"/>
              <a:t>)?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 smtClean="0"/>
              <a:t>use simple frequencies over training corpus, </a:t>
            </a:r>
            <a:r>
              <a:rPr lang="en-US" altLang="en-US" dirty="0"/>
              <a:t>i.e.,</a:t>
            </a:r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None/>
            </a:pPr>
            <a:endParaRPr lang="en-US" altLang="en-US" dirty="0"/>
          </a:p>
          <a:p>
            <a:pPr lvl="1">
              <a:buFont typeface="Lucida Grande" charset="0"/>
              <a:buNone/>
            </a:pPr>
            <a:r>
              <a:rPr lang="en-US" altLang="en-US" dirty="0" smtClean="0"/>
              <a:t>E.g., </a:t>
            </a:r>
          </a:p>
          <a:p>
            <a:pPr lvl="1">
              <a:buNone/>
            </a:pPr>
            <a:r>
              <a:rPr lang="en-US" altLang="en-US" dirty="0"/>
              <a:t>	</a:t>
            </a:r>
            <a:r>
              <a:rPr lang="en-US" altLang="en-US" dirty="0" err="1"/>
              <a:t>A</a:t>
            </a:r>
            <a:r>
              <a:rPr lang="en-US" altLang="en-US" baseline="-25000" dirty="0" err="1"/>
              <a:t>verb,noun</a:t>
            </a:r>
            <a:r>
              <a:rPr lang="en-US" altLang="en-US" dirty="0"/>
              <a:t> = how </a:t>
            </a:r>
            <a:r>
              <a:rPr lang="en-US" altLang="en-US" dirty="0" smtClean="0"/>
              <a:t>often does </a:t>
            </a:r>
            <a:r>
              <a:rPr lang="en-US" altLang="en-US" dirty="0"/>
              <a:t>Verb follow Noun,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				versus </a:t>
            </a:r>
            <a:r>
              <a:rPr lang="en-US" altLang="en-US" dirty="0"/>
              <a:t>other tags?</a:t>
            </a:r>
          </a:p>
          <a:p>
            <a:pPr lvl="1">
              <a:buFont typeface="Lucida Grande" charset="0"/>
              <a:buNone/>
            </a:pPr>
            <a:r>
              <a:rPr lang="en-US" altLang="en-US" dirty="0" smtClean="0"/>
              <a:t>	</a:t>
            </a:r>
            <a:r>
              <a:rPr lang="en-US" altLang="en-US" dirty="0" err="1" smtClean="0"/>
              <a:t>O</a:t>
            </a:r>
            <a:r>
              <a:rPr lang="en-US" altLang="en-US" baseline="-25000" dirty="0" err="1" smtClean="0"/>
              <a:t>noun</a:t>
            </a:r>
            <a:r>
              <a:rPr lang="en-US" altLang="en-US" baseline="-25000" dirty="0" smtClean="0"/>
              <a:t>,`flies’ </a:t>
            </a:r>
            <a:r>
              <a:rPr lang="en-US" altLang="en-US" dirty="0" smtClean="0"/>
              <a:t>= how often are Nouns written as “flies”, </a:t>
            </a:r>
            <a:br>
              <a:rPr lang="en-US" altLang="en-US" dirty="0" smtClean="0"/>
            </a:br>
            <a:r>
              <a:rPr lang="en-US" altLang="en-US" dirty="0" smtClean="0"/>
              <a:t>				 versus other word types?</a:t>
            </a:r>
            <a:endParaRPr lang="en-US" altLang="en-US" dirty="0"/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(probably want to smooth </a:t>
            </a:r>
            <a:r>
              <a:rPr lang="en-US" altLang="en-US" dirty="0" smtClean="0"/>
              <a:t>counts, </a:t>
            </a:r>
            <a:r>
              <a:rPr lang="en-US" altLang="en-US" dirty="0"/>
              <a:t>e.g., adding 0.5)</a:t>
            </a:r>
          </a:p>
        </p:txBody>
      </p:sp>
      <p:pic>
        <p:nvPicPr>
          <p:cNvPr id="20483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3635375"/>
            <a:ext cx="341312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4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2113" y="3635375"/>
            <a:ext cx="2806700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charset="0"/>
              <a:buChar char="•"/>
            </a:pPr>
            <a:r>
              <a:rPr lang="en-US" altLang="en-US" dirty="0"/>
              <a:t>Prediction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given a sentence, </a:t>
            </a:r>
            <a:r>
              <a:rPr lang="en-US" altLang="en-US" b="1" dirty="0"/>
              <a:t>w</a:t>
            </a:r>
            <a:r>
              <a:rPr lang="en-US" altLang="en-US" dirty="0"/>
              <a:t>, find the sequence of tags, </a:t>
            </a:r>
            <a:r>
              <a:rPr lang="en-US" altLang="en-US" b="1" dirty="0"/>
              <a:t>t</a:t>
            </a:r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problems</a:t>
            </a:r>
          </a:p>
          <a:p>
            <a:pPr lvl="2">
              <a:buFont typeface="Lucida Grande" charset="0"/>
              <a:buChar char="-"/>
            </a:pPr>
            <a:r>
              <a:rPr lang="en-US" altLang="en-US" dirty="0"/>
              <a:t>exponential number of values of t</a:t>
            </a:r>
          </a:p>
          <a:p>
            <a:pPr lvl="2">
              <a:buFont typeface="Lucida Grande" charset="0"/>
              <a:buChar char="-"/>
            </a:pPr>
            <a:r>
              <a:rPr lang="en-US" altLang="en-US" dirty="0"/>
              <a:t>but computation can be </a:t>
            </a:r>
            <a:r>
              <a:rPr lang="en-US" altLang="en-US" dirty="0" err="1"/>
              <a:t>factorised</a:t>
            </a:r>
            <a:r>
              <a:rPr lang="en-US" altLang="en-US" dirty="0"/>
              <a:t>…</a:t>
            </a:r>
          </a:p>
          <a:p>
            <a:pPr>
              <a:buFont typeface="Arial" charset="0"/>
              <a:buChar char="•"/>
            </a:pP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669" y="2555701"/>
            <a:ext cx="8640712" cy="228899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Viterbi algorith</a:t>
            </a:r>
            <a:r>
              <a:rPr lang="en-US" dirty="0"/>
              <a:t>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altLang="en-US" dirty="0"/>
              <a:t>Form of </a:t>
            </a:r>
            <a:r>
              <a:rPr lang="en-US" altLang="en-US" dirty="0">
                <a:solidFill>
                  <a:srgbClr val="FF0000"/>
                </a:solidFill>
              </a:rPr>
              <a:t>dynamic programming </a:t>
            </a:r>
            <a:r>
              <a:rPr lang="en-US" altLang="en-US" dirty="0"/>
              <a:t>to solve </a:t>
            </a:r>
            <a:r>
              <a:rPr lang="en-US" altLang="en-US" dirty="0" err="1"/>
              <a:t>maximisation</a:t>
            </a:r>
            <a:endParaRPr lang="en-US" altLang="en-US" dirty="0"/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define matrix α of size M (length) x T (tags)</a:t>
            </a:r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full sequence max is then</a:t>
            </a:r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how to compute α</a:t>
            </a:r>
            <a:r>
              <a:rPr lang="en-US" altLang="en-US" dirty="0" smtClean="0"/>
              <a:t>?</a:t>
            </a:r>
          </a:p>
          <a:p>
            <a:pPr>
              <a:buFont typeface="Arial" charset="0"/>
              <a:buChar char="•"/>
            </a:pPr>
            <a:r>
              <a:rPr lang="en-US" altLang="en-US" dirty="0" smtClean="0"/>
              <a:t>We’re interested in the </a:t>
            </a:r>
            <a:r>
              <a:rPr lang="en-US" altLang="en-US" b="1" dirty="0" smtClean="0"/>
              <a:t>tags</a:t>
            </a:r>
            <a:r>
              <a:rPr lang="en-US" altLang="en-US" dirty="0" smtClean="0"/>
              <a:t>, not just the </a:t>
            </a:r>
            <a:r>
              <a:rPr lang="en-US" altLang="en-US" b="1" dirty="0" smtClean="0"/>
              <a:t>max </a:t>
            </a:r>
            <a:r>
              <a:rPr lang="en-US" altLang="en-US" dirty="0" smtClean="0"/>
              <a:t>value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 smtClean="0"/>
              <a:t>can be recovered from α using back-pointers </a:t>
            </a:r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</p:txBody>
      </p:sp>
      <p:pic>
        <p:nvPicPr>
          <p:cNvPr id="24579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200" y="2843213"/>
            <a:ext cx="6119813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0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968" y="4428115"/>
            <a:ext cx="4464050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 smtClean="0"/>
              <a:t>Viterbi recursion</a:t>
            </a:r>
            <a:endParaRPr lang="en-US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Can be defined recursively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Need a base case to terminate recursion</a:t>
            </a:r>
            <a:endParaRPr lang="en-US" dirty="0"/>
          </a:p>
        </p:txBody>
      </p:sp>
      <p:pic>
        <p:nvPicPr>
          <p:cNvPr id="26628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7" y="5940077"/>
            <a:ext cx="2376488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823" y="2051645"/>
            <a:ext cx="8919289" cy="252028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Overview</a:t>
            </a:r>
            <a:endParaRPr lang="en-US" dirty="0" smtClean="0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Tagging sequences</a:t>
            </a:r>
          </a:p>
          <a:p>
            <a:pPr lvl="1"/>
            <a:r>
              <a:rPr lang="en-US" dirty="0" smtClean="0"/>
              <a:t>modelling concepts</a:t>
            </a:r>
          </a:p>
          <a:p>
            <a:pPr lvl="1"/>
            <a:r>
              <a:rPr lang="en-US" dirty="0" smtClean="0"/>
              <a:t>Markov chains and hidden Markov models (HMMs)</a:t>
            </a:r>
          </a:p>
          <a:p>
            <a:pPr lvl="1"/>
            <a:r>
              <a:rPr lang="en-US" dirty="0" smtClean="0"/>
              <a:t>decoding: finding best tag sequence</a:t>
            </a:r>
          </a:p>
          <a:p>
            <a:r>
              <a:rPr lang="en-US" dirty="0" smtClean="0"/>
              <a:t>Application to POS tagging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Viterbi illustration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 smtClean="0"/>
          </a:p>
          <a:p>
            <a:endParaRPr lang="en-US" altLang="en-US" dirty="0" smtClean="0"/>
          </a:p>
          <a:p>
            <a:endParaRPr lang="en-US" altLang="en-US" dirty="0" smtClean="0"/>
          </a:p>
          <a:p>
            <a:endParaRPr lang="en-US" altLang="en-US" dirty="0"/>
          </a:p>
          <a:p>
            <a:endParaRPr lang="en-US" altLang="en-US" dirty="0" smtClean="0"/>
          </a:p>
          <a:p>
            <a:endParaRPr lang="en-US" altLang="en-US" dirty="0"/>
          </a:p>
          <a:p>
            <a:endParaRPr lang="en-US" altLang="en-US" dirty="0" smtClean="0"/>
          </a:p>
          <a:p>
            <a:r>
              <a:rPr lang="en-US" altLang="en-US" dirty="0" smtClean="0"/>
              <a:t>All </a:t>
            </a:r>
            <a:r>
              <a:rPr lang="en-US" altLang="en-US" dirty="0" err="1" smtClean="0"/>
              <a:t>maximising</a:t>
            </a:r>
            <a:r>
              <a:rPr lang="en-US" altLang="en-US" dirty="0" smtClean="0"/>
              <a:t> sequences with t</a:t>
            </a:r>
            <a:r>
              <a:rPr lang="en-US" altLang="en-US" baseline="-25000" dirty="0" smtClean="0"/>
              <a:t>2</a:t>
            </a:r>
            <a:r>
              <a:rPr lang="en-US" altLang="en-US" dirty="0" smtClean="0"/>
              <a:t>=1 must also have t</a:t>
            </a:r>
            <a:r>
              <a:rPr lang="en-US" altLang="en-US" baseline="-25000" dirty="0" smtClean="0"/>
              <a:t>1</a:t>
            </a:r>
            <a:r>
              <a:rPr lang="en-US" altLang="en-US" dirty="0" smtClean="0"/>
              <a:t>=1</a:t>
            </a:r>
          </a:p>
          <a:p>
            <a:r>
              <a:rPr lang="en-US" altLang="en-US" dirty="0" smtClean="0"/>
              <a:t>No need to consider extending [2,1] or [3,1].</a:t>
            </a:r>
          </a:p>
          <a:p>
            <a:endParaRPr lang="en-AU" dirty="0"/>
          </a:p>
        </p:txBody>
      </p:sp>
      <p:cxnSp>
        <p:nvCxnSpPr>
          <p:cNvPr id="12" name="Straight Arrow Connector 11"/>
          <p:cNvCxnSpPr>
            <a:stCxn id="19" idx="3"/>
            <a:endCxn id="23" idx="1"/>
          </p:cNvCxnSpPr>
          <p:nvPr/>
        </p:nvCxnSpPr>
        <p:spPr bwMode="auto">
          <a:xfrm>
            <a:off x="1980901" y="3450117"/>
            <a:ext cx="1330624" cy="115252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>
            <a:stCxn id="19" idx="3"/>
            <a:endCxn id="21" idx="1"/>
          </p:cNvCxnSpPr>
          <p:nvPr/>
        </p:nvCxnSpPr>
        <p:spPr bwMode="auto">
          <a:xfrm flipV="1">
            <a:off x="1980901" y="2154717"/>
            <a:ext cx="1330624" cy="129540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19" idx="3"/>
            <a:endCxn id="22" idx="1"/>
          </p:cNvCxnSpPr>
          <p:nvPr/>
        </p:nvCxnSpPr>
        <p:spPr bwMode="auto">
          <a:xfrm>
            <a:off x="1980901" y="3450117"/>
            <a:ext cx="1330624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9" name="TextBox 18"/>
          <p:cNvSpPr txBox="1"/>
          <p:nvPr/>
        </p:nvSpPr>
        <p:spPr>
          <a:xfrm>
            <a:off x="1223963" y="3203575"/>
            <a:ext cx="756938" cy="49308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start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087563" y="2627313"/>
            <a:ext cx="1208985" cy="2927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0.5 x 0.7 = 0.35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311525" y="1908175"/>
            <a:ext cx="348172" cy="49308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311525" y="3203575"/>
            <a:ext cx="348172" cy="49308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311525" y="4356100"/>
            <a:ext cx="348172" cy="49308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016125" y="3492500"/>
            <a:ext cx="1208985" cy="2927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0.2 x 0.1 = 0.02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087563" y="3995738"/>
            <a:ext cx="1208985" cy="2927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0.3 x 0.3 = 0.09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111750" y="1908175"/>
            <a:ext cx="348172" cy="49308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111750" y="3203575"/>
            <a:ext cx="348172" cy="49308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111750" y="4356100"/>
            <a:ext cx="348172" cy="49308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3</a:t>
            </a:r>
          </a:p>
        </p:txBody>
      </p:sp>
      <p:cxnSp>
        <p:nvCxnSpPr>
          <p:cNvPr id="29" name="Straight Arrow Connector 28"/>
          <p:cNvCxnSpPr>
            <a:stCxn id="21" idx="3"/>
            <a:endCxn id="26" idx="1"/>
          </p:cNvCxnSpPr>
          <p:nvPr/>
        </p:nvCxnSpPr>
        <p:spPr bwMode="auto">
          <a:xfrm>
            <a:off x="3659697" y="2154717"/>
            <a:ext cx="1452053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2" name="Straight Arrow Connector 31"/>
          <p:cNvCxnSpPr>
            <a:stCxn id="22" idx="3"/>
            <a:endCxn id="26" idx="1"/>
          </p:cNvCxnSpPr>
          <p:nvPr/>
        </p:nvCxnSpPr>
        <p:spPr bwMode="auto">
          <a:xfrm flipV="1">
            <a:off x="3659697" y="2154717"/>
            <a:ext cx="1452053" cy="129540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Straight Arrow Connector 43"/>
          <p:cNvCxnSpPr>
            <a:stCxn id="23" idx="3"/>
            <a:endCxn id="26" idx="1"/>
          </p:cNvCxnSpPr>
          <p:nvPr/>
        </p:nvCxnSpPr>
        <p:spPr bwMode="auto">
          <a:xfrm flipV="1">
            <a:off x="3659697" y="2154717"/>
            <a:ext cx="1452053" cy="244792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8" name="Straight Arrow Connector 47"/>
          <p:cNvCxnSpPr>
            <a:stCxn id="26" idx="3"/>
          </p:cNvCxnSpPr>
          <p:nvPr/>
        </p:nvCxnSpPr>
        <p:spPr bwMode="auto">
          <a:xfrm flipV="1">
            <a:off x="5459922" y="2124076"/>
            <a:ext cx="1456816" cy="3064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0" name="Straight Arrow Connector 49"/>
          <p:cNvCxnSpPr>
            <a:stCxn id="26" idx="3"/>
            <a:endCxn id="58" idx="1"/>
          </p:cNvCxnSpPr>
          <p:nvPr/>
        </p:nvCxnSpPr>
        <p:spPr bwMode="auto">
          <a:xfrm>
            <a:off x="5459922" y="2154717"/>
            <a:ext cx="1452053" cy="129540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4" name="Straight Arrow Connector 53"/>
          <p:cNvCxnSpPr>
            <a:stCxn id="26" idx="3"/>
            <a:endCxn id="59" idx="1"/>
          </p:cNvCxnSpPr>
          <p:nvPr/>
        </p:nvCxnSpPr>
        <p:spPr bwMode="auto">
          <a:xfrm>
            <a:off x="5459922" y="2154717"/>
            <a:ext cx="1452053" cy="2447925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7" name="TextBox 56"/>
          <p:cNvSpPr txBox="1"/>
          <p:nvPr/>
        </p:nvSpPr>
        <p:spPr>
          <a:xfrm>
            <a:off x="6911975" y="1908175"/>
            <a:ext cx="348172" cy="49308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1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911975" y="3203575"/>
            <a:ext cx="348172" cy="49308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2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6911975" y="4356100"/>
            <a:ext cx="348172" cy="49308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3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527425" y="3779838"/>
            <a:ext cx="1816523" cy="2927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0.09 x 0.4 x 0.7 = 0.0252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600450" y="2627313"/>
            <a:ext cx="1734770" cy="2927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0.02 x 0.5 x 0.7 = 0.007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527425" y="1619250"/>
            <a:ext cx="1750800" cy="2927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0.35 x 0.6 x 0.7 = 0.147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5761038" y="1763713"/>
            <a:ext cx="857927" cy="2927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altLang="en-US" sz="140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0.147 x …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5976938" y="2484438"/>
            <a:ext cx="857927" cy="2927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altLang="en-US" sz="140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0.147 x …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5976938" y="3563938"/>
            <a:ext cx="857927" cy="2927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altLang="en-US" sz="1400">
                <a:solidFill>
                  <a:schemeClr val="accent2"/>
                </a:solidFill>
                <a:latin typeface="Arial Narrow" charset="0"/>
                <a:ea typeface="Arial Narrow" charset="0"/>
                <a:cs typeface="Arial Narrow" charset="0"/>
              </a:rPr>
              <a:t>0.147 x …</a:t>
            </a:r>
          </a:p>
        </p:txBody>
      </p:sp>
      <p:cxnSp>
        <p:nvCxnSpPr>
          <p:cNvPr id="69" name="Straight Arrow Connector 68"/>
          <p:cNvCxnSpPr/>
          <p:nvPr/>
        </p:nvCxnSpPr>
        <p:spPr bwMode="auto">
          <a:xfrm>
            <a:off x="3671888" y="2124075"/>
            <a:ext cx="288925" cy="21590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1" name="Straight Arrow Connector 70"/>
          <p:cNvCxnSpPr/>
          <p:nvPr/>
        </p:nvCxnSpPr>
        <p:spPr bwMode="auto">
          <a:xfrm>
            <a:off x="3671888" y="2124075"/>
            <a:ext cx="215900" cy="360363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3" name="Straight Arrow Connector 72"/>
          <p:cNvCxnSpPr/>
          <p:nvPr/>
        </p:nvCxnSpPr>
        <p:spPr bwMode="auto">
          <a:xfrm>
            <a:off x="3671888" y="3419475"/>
            <a:ext cx="360362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4" name="Straight Arrow Connector 73"/>
          <p:cNvCxnSpPr/>
          <p:nvPr/>
        </p:nvCxnSpPr>
        <p:spPr bwMode="auto">
          <a:xfrm>
            <a:off x="3671888" y="3419475"/>
            <a:ext cx="288925" cy="21590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9" name="Straight Arrow Connector 78"/>
          <p:cNvCxnSpPr/>
          <p:nvPr/>
        </p:nvCxnSpPr>
        <p:spPr bwMode="auto">
          <a:xfrm>
            <a:off x="3671888" y="4572000"/>
            <a:ext cx="360362" cy="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0" name="Straight Arrow Connector 79"/>
          <p:cNvCxnSpPr/>
          <p:nvPr/>
        </p:nvCxnSpPr>
        <p:spPr bwMode="auto">
          <a:xfrm flipV="1">
            <a:off x="3671888" y="4356100"/>
            <a:ext cx="288925" cy="21590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" name="Rectangle 7"/>
          <p:cNvSpPr/>
          <p:nvPr/>
        </p:nvSpPr>
        <p:spPr>
          <a:xfrm>
            <a:off x="3041273" y="4958124"/>
            <a:ext cx="990977" cy="4358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dirty="0" smtClean="0"/>
              <a:t>=up</a:t>
            </a:r>
            <a:endParaRPr lang="en-AU" dirty="0"/>
          </a:p>
        </p:txBody>
      </p:sp>
      <p:sp>
        <p:nvSpPr>
          <p:cNvPr id="46" name="Rectangle 45"/>
          <p:cNvSpPr/>
          <p:nvPr/>
        </p:nvSpPr>
        <p:spPr>
          <a:xfrm>
            <a:off x="4782736" y="4958124"/>
            <a:ext cx="990977" cy="4358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/>
              <a:t>2</a:t>
            </a:r>
            <a:r>
              <a:rPr lang="en-US" dirty="0" smtClean="0"/>
              <a:t>=up</a:t>
            </a:r>
            <a:endParaRPr lang="en-AU" dirty="0"/>
          </a:p>
        </p:txBody>
      </p:sp>
      <p:sp>
        <p:nvSpPr>
          <p:cNvPr id="47" name="Rectangle 46"/>
          <p:cNvSpPr/>
          <p:nvPr/>
        </p:nvSpPr>
        <p:spPr>
          <a:xfrm>
            <a:off x="6590572" y="4969133"/>
            <a:ext cx="1367682" cy="4358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/>
              <a:t>3</a:t>
            </a:r>
            <a:r>
              <a:rPr lang="en-US" dirty="0" smtClean="0"/>
              <a:t>=down</a:t>
            </a:r>
            <a:endParaRPr lang="en-AU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Viterbi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 smtClean="0"/>
              <a:t>Algorithm as follows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 smtClean="0"/>
              <a:t>Time complexity is O(M T</a:t>
            </a:r>
            <a:r>
              <a:rPr lang="en-US" baseline="30000" dirty="0" smtClean="0"/>
              <a:t>2</a:t>
            </a:r>
            <a:r>
              <a:rPr lang="en-US" dirty="0" smtClean="0"/>
              <a:t>)</a:t>
            </a:r>
          </a:p>
        </p:txBody>
      </p:sp>
      <p:sp>
        <p:nvSpPr>
          <p:cNvPr id="29699" name="Rectangle 3"/>
          <p:cNvSpPr>
            <a:spLocks noChangeArrowheads="1"/>
          </p:cNvSpPr>
          <p:nvPr/>
        </p:nvSpPr>
        <p:spPr bwMode="auto">
          <a:xfrm>
            <a:off x="647824" y="2051645"/>
            <a:ext cx="9073008" cy="3183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alpha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 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=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np.zeros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(M, T)</a:t>
            </a: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for t in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range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(T):</a:t>
            </a: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  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alpha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[1, t] = pi[t] * O[w[1], t]</a:t>
            </a: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   </a:t>
            </a: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for i in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range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(2, M):</a:t>
            </a: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	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for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t_i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in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range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(T): </a:t>
            </a:r>
            <a:endParaRPr lang="pl-PL" altLang="en-US" sz="1800" b="1" dirty="0" smtClean="0">
              <a:solidFill>
                <a:schemeClr val="accent1"/>
              </a:solidFill>
              <a:latin typeface="Courier" charset="0"/>
            </a:endParaRP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	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	for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t_last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in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range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(T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):  	</a:t>
            </a:r>
            <a:r>
              <a:rPr lang="pl-PL" altLang="en-US" sz="1800" b="1" i="1" dirty="0" smtClean="0">
                <a:solidFill>
                  <a:schemeClr val="accent1"/>
                </a:solidFill>
                <a:latin typeface="Courier" charset="0"/>
              </a:rPr>
              <a:t># </a:t>
            </a:r>
            <a:r>
              <a:rPr lang="pl-PL" altLang="en-US" sz="1800" b="1" i="1" dirty="0" err="1" smtClean="0">
                <a:solidFill>
                  <a:schemeClr val="accent1"/>
                </a:solidFill>
                <a:latin typeface="Courier" charset="0"/>
              </a:rPr>
              <a:t>t_last</a:t>
            </a:r>
            <a:r>
              <a:rPr lang="pl-PL" altLang="en-US" sz="1800" b="1" i="1" dirty="0" smtClean="0">
                <a:solidFill>
                  <a:schemeClr val="accent1"/>
                </a:solidFill>
                <a:latin typeface="Courier" charset="0"/>
              </a:rPr>
              <a:t> </a:t>
            </a:r>
            <a:r>
              <a:rPr lang="pl-PL" altLang="en-US" sz="1800" b="1" i="1" dirty="0" err="1" smtClean="0">
                <a:solidFill>
                  <a:schemeClr val="accent1"/>
                </a:solidFill>
                <a:latin typeface="Courier" charset="0"/>
              </a:rPr>
              <a:t>means</a:t>
            </a:r>
            <a:r>
              <a:rPr lang="pl-PL" altLang="en-US" sz="1800" b="1" i="1" dirty="0" smtClean="0">
                <a:solidFill>
                  <a:schemeClr val="accent1"/>
                </a:solidFill>
                <a:latin typeface="Courier" charset="0"/>
              </a:rPr>
              <a:t> t_{i-1}</a:t>
            </a:r>
            <a:endParaRPr lang="pl-PL" altLang="en-US" sz="1800" b="1" i="1" dirty="0">
              <a:solidFill>
                <a:schemeClr val="accent1"/>
              </a:solidFill>
              <a:latin typeface="Courier" charset="0"/>
            </a:endParaRPr>
          </a:p>
          <a:p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			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alpha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[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i,t_i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] = 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np.max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(</a:t>
            </a: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	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		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	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alpha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[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i,t_i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], </a:t>
            </a: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            	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alpha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[i-1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,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t_last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] 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* A[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t_last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,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t_i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] * 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O[w[i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],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t_i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])</a:t>
            </a: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       </a:t>
            </a:r>
          </a:p>
          <a:p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best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= 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np.max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(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alpha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[M-1,:])</a:t>
            </a:r>
            <a:endParaRPr lang="en-US" altLang="en-US" sz="1800" b="1" dirty="0">
              <a:solidFill>
                <a:schemeClr val="accent1"/>
              </a:solidFill>
              <a:latin typeface="Courier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err="1" smtClean="0"/>
              <a:t>Backpointers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altLang="en-US" dirty="0" smtClean="0"/>
              <a:t>Know the maximum score, but not the best path of states</a:t>
            </a:r>
          </a:p>
          <a:p>
            <a:pPr>
              <a:buFont typeface="Arial" charset="0"/>
              <a:buChar char="•"/>
            </a:pPr>
            <a:r>
              <a:rPr lang="en-US" altLang="en-US" dirty="0" smtClean="0"/>
              <a:t>Solution: don’t </a:t>
            </a:r>
            <a:r>
              <a:rPr lang="en-US" altLang="en-US" dirty="0"/>
              <a:t>just store </a:t>
            </a:r>
            <a:r>
              <a:rPr lang="en-US" altLang="en-US" i="1" dirty="0" smtClean="0"/>
              <a:t>max </a:t>
            </a:r>
            <a:r>
              <a:rPr lang="en-US" altLang="en-US" dirty="0" smtClean="0"/>
              <a:t>values</a:t>
            </a:r>
            <a:r>
              <a:rPr lang="en-US" altLang="en-US" dirty="0"/>
              <a:t>, </a:t>
            </a:r>
            <a:r>
              <a:rPr lang="en-US" altLang="en-US" dirty="0" smtClean="0"/>
              <a:t>α, but who ‘</a:t>
            </a:r>
            <a:r>
              <a:rPr lang="en-US" altLang="en-US" i="1" dirty="0" smtClean="0"/>
              <a:t>won</a:t>
            </a:r>
            <a:r>
              <a:rPr lang="en-US" altLang="en-US" dirty="0" smtClean="0"/>
              <a:t>’ each </a:t>
            </a:r>
            <a:r>
              <a:rPr lang="en-US" altLang="en-US" dirty="0" err="1" smtClean="0"/>
              <a:t>maximisation</a:t>
            </a:r>
            <a:r>
              <a:rPr lang="en-US" altLang="en-US" dirty="0" smtClean="0"/>
              <a:t> (the </a:t>
            </a:r>
            <a:r>
              <a:rPr lang="en-US" altLang="en-US" i="1" dirty="0" err="1" smtClean="0"/>
              <a:t>arg</a:t>
            </a:r>
            <a:r>
              <a:rPr lang="en-US" altLang="en-US" i="1" dirty="0" smtClean="0"/>
              <a:t> max</a:t>
            </a:r>
            <a:r>
              <a:rPr lang="en-US" altLang="en-US" dirty="0" smtClean="0"/>
              <a:t>), i.e.,</a:t>
            </a:r>
          </a:p>
          <a:p>
            <a:pPr>
              <a:buFont typeface="Arial" charset="0"/>
              <a:buChar char="•"/>
            </a:pPr>
            <a:endParaRPr lang="en-US" altLang="en-US" dirty="0"/>
          </a:p>
          <a:p>
            <a:pPr>
              <a:buFont typeface="Arial" charset="0"/>
              <a:buChar char="•"/>
            </a:pPr>
            <a:endParaRPr lang="en-US" altLang="en-US" dirty="0" smtClean="0"/>
          </a:p>
          <a:p>
            <a:pPr>
              <a:buFont typeface="Arial" charset="0"/>
              <a:buChar char="•"/>
            </a:pPr>
            <a:endParaRPr lang="en-US" altLang="en-US" dirty="0"/>
          </a:p>
          <a:p>
            <a:pPr>
              <a:buFont typeface="Arial" charset="0"/>
              <a:buChar char="•"/>
            </a:pPr>
            <a:r>
              <a:rPr lang="en-US" altLang="en-US" dirty="0" smtClean="0"/>
              <a:t>At the end, must travel backwards from last tag to first to read off the reverse tag sequence</a:t>
            </a: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584310" y="2987749"/>
            <a:ext cx="9073008" cy="18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for 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i in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range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(2, M):</a:t>
            </a: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	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for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t_i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in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range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(T): </a:t>
            </a:r>
            <a:endParaRPr lang="pl-PL" altLang="en-US" sz="1800" b="1" dirty="0" smtClean="0">
              <a:solidFill>
                <a:schemeClr val="accent1"/>
              </a:solidFill>
              <a:latin typeface="Courier" charset="0"/>
            </a:endParaRP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	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	for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t_last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in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range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(T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):  	# 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t_last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 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means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 t_{i-1}</a:t>
            </a:r>
            <a:endParaRPr lang="pl-PL" altLang="en-US" sz="1800" b="1" dirty="0">
              <a:solidFill>
                <a:schemeClr val="accent1"/>
              </a:solidFill>
              <a:latin typeface="Courier" charset="0"/>
            </a:endParaRPr>
          </a:p>
          <a:p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			s =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alpha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[i-1,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t_last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] * A[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t_last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,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t_i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] * O[w[i], </a:t>
            </a:r>
            <a:r>
              <a:rPr lang="pl-PL" altLang="en-US" sz="1800" b="1" dirty="0" err="1">
                <a:solidFill>
                  <a:schemeClr val="accent1"/>
                </a:solidFill>
                <a:latin typeface="Courier" charset="0"/>
              </a:rPr>
              <a:t>t_i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]</a:t>
            </a: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	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		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if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 s &gt;= 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alpha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[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i,t_i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]: </a:t>
            </a:r>
            <a:endParaRPr lang="pl-PL" altLang="en-US" sz="1800" b="1" dirty="0">
              <a:solidFill>
                <a:schemeClr val="accent1"/>
              </a:solidFill>
              <a:latin typeface="Courier" charset="0"/>
            </a:endParaRP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             	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alpha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[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i,t_i</a:t>
            </a:r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] = 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s</a:t>
            </a:r>
          </a:p>
          <a:p>
            <a:r>
              <a:rPr lang="pl-PL" altLang="en-US" sz="1800" b="1" dirty="0">
                <a:solidFill>
                  <a:schemeClr val="accent1"/>
                </a:solidFill>
                <a:latin typeface="Courier" charset="0"/>
              </a:rPr>
              <a:t>	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			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back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[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i,t_i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] = 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t_last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     # 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record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 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best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 </a:t>
            </a:r>
            <a:r>
              <a:rPr lang="pl-PL" altLang="en-US" sz="1800" b="1" dirty="0" err="1" smtClean="0">
                <a:solidFill>
                  <a:schemeClr val="accent1"/>
                </a:solidFill>
                <a:latin typeface="Courier" charset="0"/>
              </a:rPr>
              <a:t>so</a:t>
            </a:r>
            <a:r>
              <a:rPr lang="pl-PL" altLang="en-US" sz="1800" b="1" dirty="0" smtClean="0">
                <a:solidFill>
                  <a:schemeClr val="accent1"/>
                </a:solidFill>
                <a:latin typeface="Courier" charset="0"/>
              </a:rPr>
              <a:t> far</a:t>
            </a:r>
            <a:endParaRPr lang="pl-PL" altLang="en-US" sz="1800" b="1" dirty="0">
              <a:solidFill>
                <a:schemeClr val="accent1"/>
              </a:solidFill>
              <a:latin typeface="Courier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Backpointer</a:t>
            </a:r>
            <a:r>
              <a:rPr lang="en-US" dirty="0" smtClean="0"/>
              <a:t> illustration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 smtClean="0"/>
          </a:p>
          <a:p>
            <a:endParaRPr lang="en-US" altLang="en-US" dirty="0" smtClean="0"/>
          </a:p>
          <a:p>
            <a:endParaRPr lang="en-US" altLang="en-US" dirty="0" smtClean="0"/>
          </a:p>
          <a:p>
            <a:endParaRPr lang="en-US" altLang="en-US" dirty="0"/>
          </a:p>
          <a:p>
            <a:endParaRPr lang="en-US" altLang="en-US" dirty="0" smtClean="0"/>
          </a:p>
          <a:p>
            <a:endParaRPr lang="en-US" altLang="en-US" dirty="0"/>
          </a:p>
          <a:p>
            <a:endParaRPr lang="en-US" altLang="en-US" dirty="0" smtClean="0"/>
          </a:p>
          <a:p>
            <a:endParaRPr lang="en-AU" dirty="0"/>
          </a:p>
        </p:txBody>
      </p:sp>
      <p:grpSp>
        <p:nvGrpSpPr>
          <p:cNvPr id="4" name="Group 3"/>
          <p:cNvGrpSpPr/>
          <p:nvPr/>
        </p:nvGrpSpPr>
        <p:grpSpPr>
          <a:xfrm>
            <a:off x="1079872" y="2408314"/>
            <a:ext cx="6734291" cy="3785708"/>
            <a:chOff x="1223963" y="1619250"/>
            <a:chExt cx="6734291" cy="3785708"/>
          </a:xfrm>
        </p:grpSpPr>
        <p:cxnSp>
          <p:nvCxnSpPr>
            <p:cNvPr id="12" name="Straight Arrow Connector 11"/>
            <p:cNvCxnSpPr>
              <a:stCxn id="19" idx="3"/>
              <a:endCxn id="23" idx="1"/>
            </p:cNvCxnSpPr>
            <p:nvPr/>
          </p:nvCxnSpPr>
          <p:spPr bwMode="auto">
            <a:xfrm>
              <a:off x="1980901" y="3450117"/>
              <a:ext cx="1330624" cy="1152525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3" name="Straight Arrow Connector 12"/>
            <p:cNvCxnSpPr>
              <a:stCxn id="19" idx="3"/>
            </p:cNvCxnSpPr>
            <p:nvPr/>
          </p:nvCxnSpPr>
          <p:spPr bwMode="auto">
            <a:xfrm flipV="1">
              <a:off x="1980901" y="2154717"/>
              <a:ext cx="1330624" cy="129540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4" name="Straight Arrow Connector 13"/>
            <p:cNvCxnSpPr>
              <a:stCxn id="19" idx="3"/>
              <a:endCxn id="22" idx="1"/>
            </p:cNvCxnSpPr>
            <p:nvPr/>
          </p:nvCxnSpPr>
          <p:spPr bwMode="auto">
            <a:xfrm>
              <a:off x="1980901" y="3450117"/>
              <a:ext cx="1330624" cy="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9" name="TextBox 18"/>
            <p:cNvSpPr txBox="1"/>
            <p:nvPr/>
          </p:nvSpPr>
          <p:spPr>
            <a:xfrm>
              <a:off x="1223963" y="3203575"/>
              <a:ext cx="756938" cy="493084"/>
            </a:xfrm>
            <a:prstGeom prst="rect">
              <a:avLst/>
            </a:prstGeom>
            <a:noFill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start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087563" y="2627313"/>
              <a:ext cx="1208985" cy="29270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0.5 x 0.7 = 0.35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311525" y="1908175"/>
              <a:ext cx="348172" cy="493084"/>
            </a:xfrm>
            <a:prstGeom prst="rect">
              <a:avLst/>
            </a:prstGeom>
            <a:noFill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srgbClr val="FF0000"/>
                  </a:solidFill>
                  <a:latin typeface="Arial Narrow" charset="0"/>
                  <a:ea typeface="Arial Narrow" charset="0"/>
                  <a:cs typeface="Arial Narrow" charset="0"/>
                </a:rPr>
                <a:t>1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311525" y="3203575"/>
              <a:ext cx="348172" cy="493084"/>
            </a:xfrm>
            <a:prstGeom prst="rect">
              <a:avLst/>
            </a:prstGeom>
            <a:noFill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2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311525" y="4356100"/>
              <a:ext cx="348172" cy="493084"/>
            </a:xfrm>
            <a:prstGeom prst="rect">
              <a:avLst/>
            </a:prstGeom>
            <a:noFill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3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016125" y="3492500"/>
              <a:ext cx="1208985" cy="29270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0.2 x 0.1 = 0.02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087563" y="3995738"/>
              <a:ext cx="1208985" cy="29270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0.3 x 0.3 = 0.09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111750" y="1908175"/>
              <a:ext cx="348172" cy="493084"/>
            </a:xfrm>
            <a:prstGeom prst="rect">
              <a:avLst/>
            </a:prstGeom>
            <a:noFill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srgbClr val="FF0000"/>
                  </a:solidFill>
                  <a:latin typeface="Arial Narrow" charset="0"/>
                  <a:ea typeface="Arial Narrow" charset="0"/>
                  <a:cs typeface="Arial Narrow" charset="0"/>
                </a:rPr>
                <a:t>1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11750" y="3203575"/>
              <a:ext cx="348172" cy="493084"/>
            </a:xfrm>
            <a:prstGeom prst="rect">
              <a:avLst/>
            </a:prstGeom>
            <a:noFill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2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111750" y="4356100"/>
              <a:ext cx="348172" cy="493084"/>
            </a:xfrm>
            <a:prstGeom prst="rect">
              <a:avLst/>
            </a:prstGeom>
            <a:noFill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3</a:t>
              </a:r>
            </a:p>
          </p:txBody>
        </p:sp>
        <p:cxnSp>
          <p:nvCxnSpPr>
            <p:cNvPr id="29" name="Straight Arrow Connector 28"/>
            <p:cNvCxnSpPr>
              <a:stCxn id="21" idx="3"/>
              <a:endCxn id="26" idx="1"/>
            </p:cNvCxnSpPr>
            <p:nvPr/>
          </p:nvCxnSpPr>
          <p:spPr bwMode="auto">
            <a:xfrm>
              <a:off x="3659697" y="2154717"/>
              <a:ext cx="1452053" cy="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2" name="Straight Arrow Connector 31"/>
            <p:cNvCxnSpPr>
              <a:stCxn id="22" idx="3"/>
              <a:endCxn id="26" idx="1"/>
            </p:cNvCxnSpPr>
            <p:nvPr/>
          </p:nvCxnSpPr>
          <p:spPr bwMode="auto">
            <a:xfrm flipV="1">
              <a:off x="3659697" y="2154717"/>
              <a:ext cx="1452053" cy="129540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4" name="Straight Arrow Connector 43"/>
            <p:cNvCxnSpPr>
              <a:stCxn id="23" idx="3"/>
              <a:endCxn id="26" idx="1"/>
            </p:cNvCxnSpPr>
            <p:nvPr/>
          </p:nvCxnSpPr>
          <p:spPr bwMode="auto">
            <a:xfrm flipV="1">
              <a:off x="3659697" y="2154717"/>
              <a:ext cx="1452053" cy="2447925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8" name="Straight Arrow Connector 47"/>
            <p:cNvCxnSpPr>
              <a:stCxn id="26" idx="3"/>
            </p:cNvCxnSpPr>
            <p:nvPr/>
          </p:nvCxnSpPr>
          <p:spPr bwMode="auto">
            <a:xfrm flipV="1">
              <a:off x="5459922" y="2124076"/>
              <a:ext cx="1456816" cy="30641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0" name="Straight Arrow Connector 49"/>
            <p:cNvCxnSpPr>
              <a:stCxn id="26" idx="3"/>
              <a:endCxn id="58" idx="1"/>
            </p:cNvCxnSpPr>
            <p:nvPr/>
          </p:nvCxnSpPr>
          <p:spPr bwMode="auto">
            <a:xfrm>
              <a:off x="5459922" y="2154717"/>
              <a:ext cx="1452053" cy="129540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4" name="Straight Arrow Connector 53"/>
            <p:cNvCxnSpPr>
              <a:stCxn id="26" idx="3"/>
              <a:endCxn id="59" idx="1"/>
            </p:cNvCxnSpPr>
            <p:nvPr/>
          </p:nvCxnSpPr>
          <p:spPr bwMode="auto">
            <a:xfrm>
              <a:off x="5459922" y="2154717"/>
              <a:ext cx="1452053" cy="2447925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57" name="TextBox 56"/>
            <p:cNvSpPr txBox="1"/>
            <p:nvPr/>
          </p:nvSpPr>
          <p:spPr>
            <a:xfrm>
              <a:off x="6911975" y="1908175"/>
              <a:ext cx="348172" cy="493084"/>
            </a:xfrm>
            <a:prstGeom prst="rect">
              <a:avLst/>
            </a:prstGeom>
            <a:noFill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1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911975" y="3203575"/>
              <a:ext cx="348172" cy="493084"/>
            </a:xfrm>
            <a:prstGeom prst="rect">
              <a:avLst/>
            </a:prstGeom>
            <a:noFill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srgbClr val="FF0000"/>
                  </a:solidFill>
                  <a:latin typeface="Arial Narrow" charset="0"/>
                  <a:ea typeface="Arial Narrow" charset="0"/>
                  <a:cs typeface="Arial Narrow" charset="0"/>
                </a:rPr>
                <a:t>2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911975" y="4356100"/>
              <a:ext cx="348172" cy="493084"/>
            </a:xfrm>
            <a:prstGeom prst="rect">
              <a:avLst/>
            </a:prstGeom>
            <a:noFill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8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3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527425" y="3779838"/>
              <a:ext cx="1816523" cy="29270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0.09 x 0.4 x 0.7 = 0.0252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600450" y="2627313"/>
              <a:ext cx="1734770" cy="29270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0.02 x 0.5 x 0.7 = 0.007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527425" y="1619250"/>
              <a:ext cx="1750800" cy="29270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b="1" dirty="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0.35 x 0.6 x 0.7 = 0.147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5761038" y="1763713"/>
              <a:ext cx="857927" cy="29270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altLang="en-US" sz="140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0.147 x …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5976938" y="2484438"/>
              <a:ext cx="857927" cy="29270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altLang="en-US" sz="140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0.147 x …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976938" y="3563938"/>
              <a:ext cx="857927" cy="29270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altLang="en-US" sz="1400">
                  <a:solidFill>
                    <a:schemeClr val="accent2"/>
                  </a:solidFill>
                  <a:latin typeface="Arial Narrow" charset="0"/>
                  <a:ea typeface="Arial Narrow" charset="0"/>
                  <a:cs typeface="Arial Narrow" charset="0"/>
                </a:rPr>
                <a:t>0.147 x …</a:t>
              </a:r>
            </a:p>
          </p:txBody>
        </p:sp>
        <p:cxnSp>
          <p:nvCxnSpPr>
            <p:cNvPr id="69" name="Straight Arrow Connector 68"/>
            <p:cNvCxnSpPr/>
            <p:nvPr/>
          </p:nvCxnSpPr>
          <p:spPr bwMode="auto">
            <a:xfrm>
              <a:off x="3671888" y="2124075"/>
              <a:ext cx="288925" cy="21590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1" name="Straight Arrow Connector 70"/>
            <p:cNvCxnSpPr/>
            <p:nvPr/>
          </p:nvCxnSpPr>
          <p:spPr bwMode="auto">
            <a:xfrm>
              <a:off x="3671888" y="2124075"/>
              <a:ext cx="215900" cy="360363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3" name="Straight Arrow Connector 72"/>
            <p:cNvCxnSpPr/>
            <p:nvPr/>
          </p:nvCxnSpPr>
          <p:spPr bwMode="auto">
            <a:xfrm>
              <a:off x="3671888" y="3419475"/>
              <a:ext cx="360362" cy="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4" name="Straight Arrow Connector 73"/>
            <p:cNvCxnSpPr/>
            <p:nvPr/>
          </p:nvCxnSpPr>
          <p:spPr bwMode="auto">
            <a:xfrm>
              <a:off x="3671888" y="3419475"/>
              <a:ext cx="288925" cy="21590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9" name="Straight Arrow Connector 78"/>
            <p:cNvCxnSpPr/>
            <p:nvPr/>
          </p:nvCxnSpPr>
          <p:spPr bwMode="auto">
            <a:xfrm>
              <a:off x="3671888" y="4572000"/>
              <a:ext cx="360362" cy="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80" name="Straight Arrow Connector 79"/>
            <p:cNvCxnSpPr/>
            <p:nvPr/>
          </p:nvCxnSpPr>
          <p:spPr bwMode="auto">
            <a:xfrm flipV="1">
              <a:off x="3671888" y="4356100"/>
              <a:ext cx="288925" cy="21590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" name="Rectangle 7"/>
            <p:cNvSpPr/>
            <p:nvPr/>
          </p:nvSpPr>
          <p:spPr>
            <a:xfrm>
              <a:off x="3041273" y="4958124"/>
              <a:ext cx="990977" cy="4358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w</a:t>
              </a:r>
              <a:r>
                <a:rPr lang="en-US" baseline="-25000" dirty="0" smtClean="0"/>
                <a:t>1</a:t>
              </a:r>
              <a:r>
                <a:rPr lang="en-US" dirty="0" smtClean="0"/>
                <a:t>=up</a:t>
              </a:r>
              <a:endParaRPr lang="en-AU" dirty="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4782736" y="4958124"/>
              <a:ext cx="990977" cy="4358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w</a:t>
              </a:r>
              <a:r>
                <a:rPr lang="en-US" baseline="-25000" dirty="0"/>
                <a:t>2</a:t>
              </a:r>
              <a:r>
                <a:rPr lang="en-US" dirty="0" smtClean="0"/>
                <a:t>=up</a:t>
              </a:r>
              <a:endParaRPr lang="en-AU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590572" y="4969133"/>
              <a:ext cx="1367682" cy="4358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w</a:t>
              </a:r>
              <a:r>
                <a:rPr lang="en-US" baseline="-25000" dirty="0"/>
                <a:t>3</a:t>
              </a:r>
              <a:r>
                <a:rPr lang="en-US" dirty="0" smtClean="0"/>
                <a:t>=down</a:t>
              </a:r>
              <a:endParaRPr lang="en-AU" dirty="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371103" y="1281353"/>
            <a:ext cx="152605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2000" b="0" i="0" u="none" strike="noStrike" cap="none" spc="0" normalizeH="0" baseline="0" dirty="0" err="1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backpointer</a:t>
            </a:r>
            <a:r>
              <a:rPr lang="en-AU" sz="2000" dirty="0" smtClean="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rPr>
              <a:t/>
            </a:r>
            <a:br>
              <a:rPr lang="en-AU" sz="2000" dirty="0" smtClean="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rPr>
            </a:br>
            <a:r>
              <a:rPr lang="en-AU" sz="2000" dirty="0" err="1" smtClean="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rPr>
              <a:t>δ</a:t>
            </a:r>
            <a:r>
              <a:rPr lang="en-AU" sz="2000" dirty="0" smtClean="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rPr>
              <a:t>[2,1] =</a:t>
            </a:r>
            <a:r>
              <a:rPr kumimoji="0" lang="en-AU" sz="2000" b="0" i="0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1</a:t>
            </a:r>
            <a:endParaRPr kumimoji="0" lang="en-AU" sz="2000" b="0" i="0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418793" y="3366370"/>
            <a:ext cx="152605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2000" b="0" i="0" u="none" strike="noStrike" cap="none" spc="0" normalizeH="0" baseline="0" dirty="0" err="1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backpointer</a:t>
            </a:r>
            <a:r>
              <a:rPr lang="en-AU" sz="2000" dirty="0" smtClean="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rPr>
              <a:t/>
            </a:r>
            <a:br>
              <a:rPr lang="en-AU" sz="2000" dirty="0" smtClean="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rPr>
            </a:br>
            <a:r>
              <a:rPr lang="en-AU" sz="2000" dirty="0" err="1" smtClean="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rPr>
              <a:t>δ</a:t>
            </a:r>
            <a:r>
              <a:rPr lang="en-AU" sz="2000" dirty="0" smtClean="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rPr>
              <a:t>[3,2] =</a:t>
            </a:r>
            <a:r>
              <a:rPr kumimoji="0" lang="en-AU" sz="2000" b="0" i="0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1</a:t>
            </a:r>
            <a:endParaRPr kumimoji="0" lang="en-AU" sz="2000" b="0" i="0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2149821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Other variant Taggers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44532" lvl="1">
              <a:spcBef>
                <a:spcPts val="2015"/>
              </a:spcBef>
              <a:buFont typeface="Arial" charset="0"/>
              <a:buChar char="•"/>
            </a:pPr>
            <a:r>
              <a:rPr lang="en-US" altLang="en-US" dirty="0" smtClean="0"/>
              <a:t>HMM is </a:t>
            </a:r>
            <a:r>
              <a:rPr lang="en-US" altLang="en-US" b="1" dirty="0" smtClean="0"/>
              <a:t>generative</a:t>
            </a:r>
            <a:r>
              <a:rPr lang="en-US" altLang="en-US" dirty="0" smtClean="0"/>
              <a:t>, </a:t>
            </a:r>
            <a:r>
              <a:rPr lang="en-US" altLang="en-US" i="1" dirty="0" smtClean="0"/>
              <a:t>P(</a:t>
            </a:r>
            <a:r>
              <a:rPr lang="en-US" altLang="en-US" b="1" i="1" dirty="0" smtClean="0"/>
              <a:t>t</a:t>
            </a:r>
            <a:r>
              <a:rPr lang="en-US" altLang="en-US" i="1" dirty="0" smtClean="0"/>
              <a:t>, </a:t>
            </a:r>
            <a:r>
              <a:rPr lang="en-US" altLang="en-US" b="1" i="1" dirty="0" smtClean="0"/>
              <a:t>w</a:t>
            </a:r>
            <a:r>
              <a:rPr lang="en-US" altLang="en-US" i="1" dirty="0" smtClean="0"/>
              <a:t>)</a:t>
            </a:r>
            <a:r>
              <a:rPr lang="en-US" altLang="en-US" dirty="0" smtClean="0"/>
              <a:t>, ‘creates’ the input</a:t>
            </a:r>
          </a:p>
          <a:p>
            <a:pPr marL="689064" lvl="2">
              <a:spcBef>
                <a:spcPts val="2015"/>
              </a:spcBef>
              <a:buFont typeface="Arial" charset="0"/>
              <a:buChar char="•"/>
            </a:pPr>
            <a:r>
              <a:rPr lang="en-US" altLang="en-US" dirty="0" smtClean="0"/>
              <a:t>allows for unsupervised HMMs: learn model without any tagged data!</a:t>
            </a:r>
          </a:p>
          <a:p>
            <a:pPr marL="344532" lvl="1">
              <a:spcBef>
                <a:spcPts val="2015"/>
              </a:spcBef>
              <a:buFont typeface="Arial" charset="0"/>
              <a:buChar char="•"/>
            </a:pPr>
            <a:r>
              <a:rPr lang="en-US" altLang="en-US" b="1" dirty="0" smtClean="0"/>
              <a:t>Discriminative </a:t>
            </a:r>
            <a:r>
              <a:rPr lang="en-US" altLang="en-US" dirty="0" smtClean="0"/>
              <a:t>models also popular, modelling </a:t>
            </a:r>
            <a:br>
              <a:rPr lang="en-US" altLang="en-US" dirty="0" smtClean="0"/>
            </a:br>
            <a:r>
              <a:rPr lang="en-US" altLang="en-US" i="1" dirty="0" smtClean="0"/>
              <a:t>P(</a:t>
            </a:r>
            <a:r>
              <a:rPr lang="en-US" altLang="en-US" b="1" i="1" dirty="0" smtClean="0"/>
              <a:t>t</a:t>
            </a:r>
            <a:r>
              <a:rPr lang="en-US" altLang="en-US" i="1" dirty="0" smtClean="0"/>
              <a:t> | </a:t>
            </a:r>
            <a:r>
              <a:rPr lang="en-US" altLang="en-US" b="1" i="1" dirty="0" smtClean="0"/>
              <a:t>w</a:t>
            </a:r>
            <a:r>
              <a:rPr lang="en-US" altLang="en-US" i="1" dirty="0" smtClean="0"/>
              <a:t>)</a:t>
            </a:r>
            <a:r>
              <a:rPr lang="en-US" altLang="en-US" dirty="0" smtClean="0"/>
              <a:t> directly</a:t>
            </a:r>
          </a:p>
          <a:p>
            <a:pPr marL="689064" lvl="2">
              <a:spcBef>
                <a:spcPts val="2015"/>
              </a:spcBef>
              <a:buFont typeface="Arial" charset="0"/>
              <a:buChar char="•"/>
            </a:pPr>
            <a:r>
              <a:rPr lang="en-US" altLang="en-US" dirty="0" smtClean="0"/>
              <a:t>supports richer </a:t>
            </a:r>
            <a:r>
              <a:rPr lang="en-US" altLang="en-US" dirty="0"/>
              <a:t>feature </a:t>
            </a:r>
            <a:r>
              <a:rPr lang="en-US" altLang="en-US" dirty="0" smtClean="0"/>
              <a:t>set, generally better accuracy when trained over large supervised datasets</a:t>
            </a:r>
          </a:p>
          <a:p>
            <a:pPr marL="689064" lvl="2">
              <a:spcBef>
                <a:spcPts val="2015"/>
              </a:spcBef>
              <a:buFont typeface="Arial" charset="0"/>
              <a:buChar char="•"/>
            </a:pPr>
            <a:r>
              <a:rPr lang="en-US" altLang="en-US" dirty="0" smtClean="0"/>
              <a:t>E.g., Maximum Entropy Markov Model (MEMM), Conditional </a:t>
            </a:r>
            <a:r>
              <a:rPr lang="en-US" altLang="en-US" dirty="0"/>
              <a:t>random </a:t>
            </a:r>
            <a:r>
              <a:rPr lang="en-US" altLang="en-US" dirty="0" smtClean="0"/>
              <a:t>field (CRF), Connectionist Temporal Classification (CTC)</a:t>
            </a:r>
          </a:p>
          <a:p>
            <a:pPr marL="689064" lvl="2">
              <a:spcBef>
                <a:spcPts val="2015"/>
              </a:spcBef>
              <a:buFont typeface="Arial" charset="0"/>
              <a:buChar char="•"/>
            </a:pPr>
            <a:r>
              <a:rPr lang="en-US" altLang="en-US" dirty="0" smtClean="0"/>
              <a:t>Most </a:t>
            </a:r>
            <a:r>
              <a:rPr lang="en-US" altLang="en-US" i="1" dirty="0" smtClean="0"/>
              <a:t>deep learning </a:t>
            </a:r>
            <a:r>
              <a:rPr lang="en-US" altLang="en-US" dirty="0" smtClean="0"/>
              <a:t>models of sequences are discriminative (e.g., encoder-decoders for translation), similar to an MEMM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HMMs in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altLang="en-US" dirty="0"/>
              <a:t>HMMs are highly effective for part-of-speech tagging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trigram HMM gets </a:t>
            </a:r>
            <a:r>
              <a:rPr lang="en-US" altLang="en-US" dirty="0" smtClean="0"/>
              <a:t>96.5% </a:t>
            </a:r>
            <a:r>
              <a:rPr lang="en-US" altLang="en-US" dirty="0"/>
              <a:t>accuracy </a:t>
            </a:r>
            <a:r>
              <a:rPr lang="en-US" altLang="en-US" dirty="0" smtClean="0"/>
              <a:t>(</a:t>
            </a:r>
            <a:r>
              <a:rPr lang="en-US" altLang="en-US" dirty="0" err="1" smtClean="0"/>
              <a:t>TnT</a:t>
            </a:r>
            <a:r>
              <a:rPr lang="en-US" altLang="en-US" dirty="0" smtClean="0"/>
              <a:t>)</a:t>
            </a:r>
            <a:endParaRPr lang="en-US" altLang="en-US" dirty="0"/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related models are state of the art</a:t>
            </a:r>
          </a:p>
          <a:p>
            <a:pPr lvl="2">
              <a:buFont typeface="Lucida Grande" charset="0"/>
              <a:buChar char="-"/>
            </a:pPr>
            <a:r>
              <a:rPr lang="en-US" altLang="en-US" dirty="0" smtClean="0"/>
              <a:t>MEMMs 	97.3%</a:t>
            </a:r>
          </a:p>
          <a:p>
            <a:pPr lvl="2">
              <a:buFont typeface="Lucida Grande" charset="0"/>
              <a:buChar char="-"/>
            </a:pPr>
            <a:r>
              <a:rPr lang="en-US" altLang="en-US" dirty="0" smtClean="0"/>
              <a:t>CRFs 	97.6%</a:t>
            </a:r>
            <a:endParaRPr lang="en-US" altLang="en-US" dirty="0"/>
          </a:p>
          <a:p>
            <a:pPr lvl="1">
              <a:buFont typeface="Lucida Grande" charset="0"/>
              <a:buChar char="-"/>
            </a:pPr>
            <a:r>
              <a:rPr lang="en-US" altLang="en-US" i="1" dirty="0" smtClean="0"/>
              <a:t>English </a:t>
            </a:r>
            <a:r>
              <a:rPr lang="en-US" altLang="en-US" i="1" dirty="0"/>
              <a:t>Penn Treebank</a:t>
            </a:r>
            <a:r>
              <a:rPr lang="en-US" altLang="en-US" dirty="0"/>
              <a:t> tagging accuracy </a:t>
            </a:r>
            <a:r>
              <a:rPr lang="en-US" altLang="en-US" sz="1800" dirty="0" smtClean="0">
                <a:hlinkClick r:id="rId2"/>
              </a:rPr>
              <a:t>https</a:t>
            </a:r>
            <a:r>
              <a:rPr lang="en-US" altLang="en-US" sz="1800" dirty="0">
                <a:hlinkClick r:id="rId2"/>
              </a:rPr>
              <a:t>://aclweb.org/aclwiki/index.php?title=POS_Tagging_(</a:t>
            </a:r>
            <a:r>
              <a:rPr lang="en-US" altLang="en-US" sz="1800" dirty="0" smtClean="0">
                <a:hlinkClick r:id="rId2"/>
              </a:rPr>
              <a:t>State_of_the_art)</a:t>
            </a:r>
            <a:endParaRPr lang="en-US" altLang="en-US" dirty="0"/>
          </a:p>
          <a:p>
            <a:pPr>
              <a:buFont typeface="Arial" charset="0"/>
              <a:buChar char="•"/>
            </a:pPr>
            <a:r>
              <a:rPr lang="en-US" altLang="en-US" dirty="0"/>
              <a:t>Other sequence labelling tasks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named entity </a:t>
            </a:r>
            <a:r>
              <a:rPr lang="en-US" altLang="en-US" dirty="0" smtClean="0"/>
              <a:t>recognition, shallow parsing</a:t>
            </a:r>
            <a:r>
              <a:rPr lang="en-US" altLang="en-US" smtClean="0"/>
              <a:t>, alignment </a:t>
            </a:r>
            <a:r>
              <a:rPr lang="en-US" altLang="en-US" dirty="0" smtClean="0"/>
              <a:t>…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 smtClean="0"/>
              <a:t>In other fields: DNA, protein sequences, image lattices</a:t>
            </a:r>
            <a:r>
              <a:rPr lang="mr-IN" altLang="en-US" dirty="0" smtClean="0"/>
              <a:t>…</a:t>
            </a:r>
            <a:endParaRPr lang="en-US" alt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Probabilistic models of sequences</a:t>
            </a:r>
          </a:p>
          <a:p>
            <a:pPr>
              <a:defRPr/>
            </a:pPr>
            <a:r>
              <a:rPr lang="en-US" dirty="0"/>
              <a:t>I</a:t>
            </a:r>
            <a:r>
              <a:rPr lang="en-US" dirty="0" smtClean="0"/>
              <a:t>ntroduced hidden Markov models</a:t>
            </a:r>
          </a:p>
          <a:p>
            <a:pPr lvl="1">
              <a:defRPr/>
            </a:pPr>
            <a:r>
              <a:rPr lang="en-US" dirty="0" smtClean="0"/>
              <a:t>supervised estimation for learning</a:t>
            </a:r>
          </a:p>
          <a:p>
            <a:pPr lvl="1">
              <a:defRPr/>
            </a:pPr>
            <a:r>
              <a:rPr lang="en-US" dirty="0" smtClean="0"/>
              <a:t>Viterbi algorithm for efficient prediction</a:t>
            </a:r>
          </a:p>
          <a:p>
            <a:pPr lvl="1">
              <a:defRPr/>
            </a:pPr>
            <a:r>
              <a:rPr lang="en-US" dirty="0" smtClean="0"/>
              <a:t>relationship to other discriminative sequence models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Readings</a:t>
            </a:r>
            <a:endParaRPr lang="en-US" dirty="0" smtClean="0"/>
          </a:p>
        </p:txBody>
      </p:sp>
      <p:sp>
        <p:nvSpPr>
          <p:cNvPr id="36866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 smtClean="0"/>
              <a:t>Hidden Markov models</a:t>
            </a:r>
          </a:p>
          <a:p>
            <a:pPr lvl="1"/>
            <a:r>
              <a:rPr lang="en-US" altLang="en-US" dirty="0" err="1" smtClean="0"/>
              <a:t>Jurafsky</a:t>
            </a:r>
            <a:r>
              <a:rPr lang="en-US" altLang="en-US" dirty="0" smtClean="0"/>
              <a:t> &amp; Martin 2nd Ed., chapter 6</a:t>
            </a:r>
          </a:p>
          <a:p>
            <a:r>
              <a:rPr lang="en-US" altLang="en-US" smtClean="0"/>
              <a:t>[Optional</a:t>
            </a:r>
            <a:r>
              <a:rPr lang="en-US" altLang="en-US" dirty="0" smtClean="0"/>
              <a:t>] </a:t>
            </a:r>
            <a:r>
              <a:rPr lang="en-US" altLang="en-US" dirty="0" err="1" smtClean="0"/>
              <a:t>Rabiner’s</a:t>
            </a:r>
            <a:r>
              <a:rPr lang="en-US" altLang="en-US" dirty="0" smtClean="0"/>
              <a:t> HMM tutorial, for more details</a:t>
            </a:r>
          </a:p>
          <a:p>
            <a:pPr lvl="1"/>
            <a:r>
              <a:rPr lang="en-US" altLang="en-US" dirty="0" smtClean="0">
                <a:hlinkClick r:id="rId3"/>
              </a:rPr>
              <a:t>http://tinyurl.com/2hqaf8</a:t>
            </a:r>
            <a:r>
              <a:rPr lang="en-US" altLang="en-US" dirty="0" smtClean="0"/>
              <a:t> </a:t>
            </a:r>
          </a:p>
          <a:p>
            <a:r>
              <a:rPr lang="en-US" altLang="en-US" b="1" dirty="0" smtClean="0">
                <a:solidFill>
                  <a:schemeClr val="accent5"/>
                </a:solidFill>
              </a:rPr>
              <a:t>[Just for fun!]</a:t>
            </a:r>
            <a:r>
              <a:rPr lang="en-US" altLang="en-US" dirty="0" smtClean="0">
                <a:solidFill>
                  <a:schemeClr val="accent5"/>
                </a:solidFill>
              </a:rPr>
              <a:t> </a:t>
            </a:r>
            <a:r>
              <a:rPr lang="en-US" altLang="en-US" dirty="0" smtClean="0"/>
              <a:t>Contemporary sequence tagging methods</a:t>
            </a:r>
          </a:p>
          <a:p>
            <a:pPr lvl="1"/>
            <a:r>
              <a:rPr lang="en-US" altLang="en-US" dirty="0" smtClean="0"/>
              <a:t>Lafferty et al, Conditional random fields: Probabilistic models for segmenting and labeling sequence data (2001), ICML</a:t>
            </a:r>
            <a:endParaRPr lang="en-US" alt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Sequential prediction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Aim to predict </a:t>
            </a:r>
            <a:r>
              <a:rPr lang="en-US" i="1" dirty="0" smtClean="0"/>
              <a:t>sequence</a:t>
            </a:r>
            <a:r>
              <a:rPr lang="en-US" dirty="0" smtClean="0"/>
              <a:t> of labels for a sentence</a:t>
            </a:r>
          </a:p>
          <a:p>
            <a:pPr lvl="1"/>
            <a:r>
              <a:rPr lang="en-US" dirty="0" smtClean="0"/>
              <a:t>instance of more general ‘</a:t>
            </a:r>
            <a:r>
              <a:rPr lang="en-US" i="1" dirty="0" smtClean="0"/>
              <a:t>structured prediction</a:t>
            </a:r>
            <a:r>
              <a:rPr lang="en-US" dirty="0" smtClean="0"/>
              <a:t>’ which includes parsing</a:t>
            </a:r>
          </a:p>
          <a:p>
            <a:r>
              <a:rPr lang="en-US" altLang="en-US" dirty="0" smtClean="0"/>
              <a:t>Tagging common in NLP, e.g., part of speech</a:t>
            </a:r>
          </a:p>
          <a:p>
            <a:pPr lvl="1"/>
            <a:r>
              <a:rPr lang="en-US" altLang="en-US" b="1" dirty="0" smtClean="0"/>
              <a:t>Input:</a:t>
            </a:r>
            <a:r>
              <a:rPr lang="en-US" altLang="en-US" i="1" dirty="0" smtClean="0"/>
              <a:t> </a:t>
            </a:r>
            <a:r>
              <a:rPr lang="en-US" altLang="en-US" i="1" dirty="0"/>
              <a:t>	</a:t>
            </a:r>
            <a:r>
              <a:rPr lang="en-US" altLang="en-US" i="1" dirty="0" smtClean="0"/>
              <a:t>	I </a:t>
            </a:r>
            <a:r>
              <a:rPr lang="en-US" altLang="en-US" i="1" dirty="0"/>
              <a:t>see a </a:t>
            </a:r>
            <a:r>
              <a:rPr lang="en-US" altLang="en-US" i="1" dirty="0" smtClean="0"/>
              <a:t>silhouette </a:t>
            </a:r>
            <a:r>
              <a:rPr lang="en-US" altLang="en-US" i="1" dirty="0"/>
              <a:t>of a man. </a:t>
            </a:r>
          </a:p>
          <a:p>
            <a:pPr lvl="1"/>
            <a:r>
              <a:rPr lang="en-US" altLang="en-US" b="1" dirty="0"/>
              <a:t>Output:</a:t>
            </a:r>
            <a:r>
              <a:rPr lang="en-US" altLang="en-US" i="1" dirty="0"/>
              <a:t> 	PRP VBZ DT NN PP DT NN </a:t>
            </a:r>
            <a:r>
              <a:rPr lang="en-US" altLang="en-US" i="1" dirty="0" smtClean="0"/>
              <a:t>.</a:t>
            </a:r>
            <a:endParaRPr lang="en-US" altLang="en-US" i="1" dirty="0"/>
          </a:p>
          <a:p>
            <a:r>
              <a:rPr lang="en-US" dirty="0" smtClean="0"/>
              <a:t>Other popular sequence tagging tasks include </a:t>
            </a:r>
            <a:r>
              <a:rPr lang="en-US" i="1" dirty="0" smtClean="0"/>
              <a:t>named entity</a:t>
            </a:r>
            <a:r>
              <a:rPr lang="en-US" dirty="0" smtClean="0"/>
              <a:t>, </a:t>
            </a:r>
            <a:r>
              <a:rPr lang="en-US" i="1" dirty="0" smtClean="0"/>
              <a:t>shallow parsing (chunking)</a:t>
            </a:r>
            <a:r>
              <a:rPr lang="en-US" dirty="0" smtClean="0"/>
              <a:t> </a:t>
            </a:r>
          </a:p>
          <a:p>
            <a:r>
              <a:rPr lang="en-US" dirty="0" smtClean="0"/>
              <a:t>How to build a classifier over sequences, which might be of differing lengths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4724372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Naïve approaches for seq. Pred.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en-US" dirty="0" smtClean="0"/>
              <a:t>Treat as one big classification label:</a:t>
            </a:r>
            <a:endParaRPr lang="en-US" altLang="en-US" dirty="0"/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e.g., </a:t>
            </a:r>
            <a:r>
              <a:rPr lang="en-US" altLang="en-US" b="1" dirty="0" smtClean="0"/>
              <a:t>t</a:t>
            </a:r>
            <a:r>
              <a:rPr lang="en-US" altLang="en-US" dirty="0" smtClean="0"/>
              <a:t> = </a:t>
            </a:r>
            <a:r>
              <a:rPr lang="en-US" altLang="en-US" i="1" dirty="0" smtClean="0"/>
              <a:t>PRP_VBZ_DT_NN_PP_DT_NN_.</a:t>
            </a:r>
            <a:endParaRPr lang="en-US" altLang="en-US" dirty="0"/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but there are exponentially many combinations, </a:t>
            </a:r>
            <a:r>
              <a:rPr lang="en-US" altLang="en-US" dirty="0" smtClean="0"/>
              <a:t/>
            </a:r>
            <a:br>
              <a:rPr lang="en-US" altLang="en-US" dirty="0" smtClean="0"/>
            </a:br>
            <a:r>
              <a:rPr lang="en-US" altLang="en-US" dirty="0" smtClean="0"/>
              <a:t>|</a:t>
            </a:r>
            <a:r>
              <a:rPr lang="en-US" altLang="en-US" dirty="0" err="1" smtClean="0"/>
              <a:t>Tags|</a:t>
            </a:r>
            <a:r>
              <a:rPr lang="en-US" altLang="en-US" baseline="30000" dirty="0" err="1" smtClean="0"/>
              <a:t>M</a:t>
            </a:r>
            <a:r>
              <a:rPr lang="en-US" altLang="en-US" dirty="0" smtClean="0"/>
              <a:t> for input of length M (too many parameters!)</a:t>
            </a:r>
            <a:endParaRPr lang="en-US" altLang="en-US" baseline="30000" dirty="0"/>
          </a:p>
          <a:p>
            <a:pPr lvl="1">
              <a:buFont typeface="Lucida Grande" charset="0"/>
              <a:buChar char="-"/>
            </a:pPr>
            <a:r>
              <a:rPr lang="en-US" altLang="en-US" dirty="0"/>
              <a:t>and how to tag sequences of differing lengths</a:t>
            </a:r>
            <a:r>
              <a:rPr lang="en-US" altLang="en-US" dirty="0" smtClean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As </a:t>
            </a:r>
            <a:r>
              <a:rPr lang="en-US" i="1" dirty="0" smtClean="0"/>
              <a:t>independent</a:t>
            </a:r>
            <a:r>
              <a:rPr lang="en-US" dirty="0" smtClean="0"/>
              <a:t> classification problems</a:t>
            </a:r>
          </a:p>
          <a:p>
            <a:pPr lvl="1">
              <a:buFont typeface="Lucida Grande" charset="0"/>
              <a:buChar char="-"/>
            </a:pPr>
            <a:r>
              <a:rPr lang="en-US" altLang="en-US" b="1" i="1" dirty="0">
                <a:solidFill>
                  <a:schemeClr val="accent5"/>
                </a:solidFill>
              </a:rPr>
              <a:t>I</a:t>
            </a:r>
            <a:r>
              <a:rPr lang="en-US" altLang="en-US" i="1" dirty="0"/>
              <a:t> see a </a:t>
            </a:r>
            <a:r>
              <a:rPr lang="en-US" altLang="en-US" i="1" dirty="0" smtClean="0"/>
              <a:t>silhouette </a:t>
            </a:r>
            <a:r>
              <a:rPr lang="en-US" altLang="en-US" i="1" dirty="0"/>
              <a:t>of a man. </a:t>
            </a:r>
            <a:r>
              <a:rPr lang="en-US" altLang="en-US" dirty="0"/>
              <a:t>→</a:t>
            </a:r>
            <a:r>
              <a:rPr lang="en-US" altLang="en-US" dirty="0" smtClean="0"/>
              <a:t> t</a:t>
            </a:r>
            <a:r>
              <a:rPr lang="en-US" altLang="en-US" baseline="-25000" dirty="0" smtClean="0"/>
              <a:t>1</a:t>
            </a:r>
            <a:r>
              <a:rPr lang="en-US" altLang="en-US" dirty="0" smtClean="0"/>
              <a:t> = PRP</a:t>
            </a:r>
          </a:p>
          <a:p>
            <a:pPr lvl="1">
              <a:buFont typeface="Lucida Grande" charset="0"/>
              <a:buChar char="-"/>
            </a:pPr>
            <a:r>
              <a:rPr lang="en-US" altLang="en-US" i="1" dirty="0"/>
              <a:t>I </a:t>
            </a:r>
            <a:r>
              <a:rPr lang="en-US" altLang="en-US" b="1" i="1" dirty="0">
                <a:solidFill>
                  <a:schemeClr val="accent5"/>
                </a:solidFill>
              </a:rPr>
              <a:t>see</a:t>
            </a:r>
            <a:r>
              <a:rPr lang="en-US" altLang="en-US" i="1" dirty="0">
                <a:solidFill>
                  <a:schemeClr val="accent5"/>
                </a:solidFill>
              </a:rPr>
              <a:t> </a:t>
            </a:r>
            <a:r>
              <a:rPr lang="en-US" altLang="en-US" i="1" dirty="0"/>
              <a:t>a </a:t>
            </a:r>
            <a:r>
              <a:rPr lang="en-US" altLang="en-US" i="1" dirty="0" smtClean="0"/>
              <a:t>silhouette </a:t>
            </a:r>
            <a:r>
              <a:rPr lang="en-US" altLang="en-US" i="1" dirty="0"/>
              <a:t>of a man. </a:t>
            </a:r>
            <a:r>
              <a:rPr lang="en-US" altLang="en-US" dirty="0"/>
              <a:t>→</a:t>
            </a:r>
            <a:r>
              <a:rPr lang="en-US" altLang="en-US" dirty="0" smtClean="0"/>
              <a:t> t</a:t>
            </a:r>
            <a:r>
              <a:rPr lang="en-US" altLang="en-US" baseline="-25000" dirty="0" smtClean="0"/>
              <a:t>2</a:t>
            </a:r>
            <a:r>
              <a:rPr lang="en-US" altLang="en-US" dirty="0" smtClean="0"/>
              <a:t> </a:t>
            </a:r>
            <a:r>
              <a:rPr lang="en-US" altLang="en-US" dirty="0"/>
              <a:t>= </a:t>
            </a:r>
            <a:r>
              <a:rPr lang="en-US" altLang="en-US" dirty="0" smtClean="0"/>
              <a:t>VBZ   </a:t>
            </a:r>
            <a:r>
              <a:rPr lang="mr-IN" altLang="en-US" i="1" dirty="0" smtClean="0"/>
              <a:t>…</a:t>
            </a:r>
            <a:endParaRPr lang="en-AU" altLang="en-US" i="1" dirty="0" smtClean="0"/>
          </a:p>
          <a:p>
            <a:pPr lvl="1">
              <a:buFont typeface="Lucida Grande" charset="0"/>
              <a:buChar char="-"/>
            </a:pPr>
            <a:r>
              <a:rPr lang="en-AU" altLang="en-US" dirty="0" smtClean="0"/>
              <a:t>much simpler model &amp; # parameters</a:t>
            </a:r>
          </a:p>
          <a:p>
            <a:pPr lvl="1">
              <a:buFont typeface="Lucida Grande" charset="0"/>
              <a:buChar char="-"/>
            </a:pPr>
            <a:r>
              <a:rPr lang="en-AU" altLang="en-US" dirty="0" smtClean="0"/>
              <a:t>most useful information are the neighbouring tags </a:t>
            </a:r>
            <a:br>
              <a:rPr lang="en-AU" altLang="en-US" dirty="0" smtClean="0"/>
            </a:br>
            <a:r>
              <a:rPr lang="en-AU" altLang="en-US" dirty="0" smtClean="0"/>
              <a:t>(but </a:t>
            </a:r>
            <a:r>
              <a:rPr lang="en-AU" altLang="en-US" i="1" dirty="0" smtClean="0"/>
              <a:t>can’t be used</a:t>
            </a:r>
            <a:r>
              <a:rPr lang="en-AU" altLang="en-US" dirty="0" smtClean="0"/>
              <a:t>)</a:t>
            </a:r>
            <a:endParaRPr lang="en-US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88584" y="3779837"/>
            <a:ext cx="2384758" cy="2728952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1800" b="0" i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Notation key:</a:t>
            </a:r>
            <a:endParaRPr kumimoji="0" lang="en-AU" sz="1800" b="0" i="1" u="none" strike="noStrike" cap="none" spc="0" normalizeH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Century Schoolbook" charset="0"/>
              <a:ea typeface="Century Schoolbook" charset="0"/>
              <a:cs typeface="Century Schoolbook" charset="0"/>
              <a:sym typeface="Avenir Next Medium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AU" sz="1800" baseline="0" dirty="0" smtClean="0">
                <a:solidFill>
                  <a:schemeClr val="bg1"/>
                </a:solidFill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Bold (</a:t>
            </a:r>
            <a:r>
              <a:rPr lang="en-AU" sz="1800" b="1" baseline="0" dirty="0" smtClean="0">
                <a:solidFill>
                  <a:schemeClr val="bg1"/>
                </a:solidFill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t</a:t>
            </a:r>
            <a:r>
              <a:rPr lang="en-AU" sz="1800" baseline="0" dirty="0" smtClean="0">
                <a:solidFill>
                  <a:schemeClr val="bg1"/>
                </a:solidFill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)</a:t>
            </a:r>
            <a:r>
              <a:rPr lang="en-AU" sz="1800" b="1" baseline="0" dirty="0" smtClean="0">
                <a:solidFill>
                  <a:schemeClr val="bg1"/>
                </a:solidFill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 </a:t>
            </a:r>
            <a:r>
              <a:rPr lang="en-AU" sz="1800" baseline="0" dirty="0" smtClean="0">
                <a:solidFill>
                  <a:schemeClr val="bg1"/>
                </a:solidFill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means </a:t>
            </a:r>
            <a:r>
              <a:rPr lang="en-AU" sz="1800" i="1" baseline="0" dirty="0" smtClean="0">
                <a:solidFill>
                  <a:schemeClr val="bg1"/>
                </a:solidFill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vector</a:t>
            </a:r>
            <a:r>
              <a:rPr lang="en-AU" sz="1800" dirty="0" smtClean="0">
                <a:solidFill>
                  <a:schemeClr val="bg1"/>
                </a:solidFill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 </a:t>
            </a:r>
            <a:r>
              <a:rPr lang="en-AU" sz="1800" baseline="0" dirty="0" smtClean="0">
                <a:solidFill>
                  <a:schemeClr val="bg1"/>
                </a:solidFill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of several values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AU" sz="1800" dirty="0" smtClean="0">
                <a:solidFill>
                  <a:schemeClr val="bg1"/>
                </a:solidFill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Normal (t) means one value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180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Capital</a:t>
            </a:r>
            <a:r>
              <a:rPr kumimoji="0" lang="en-AU" sz="180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 (</a:t>
            </a:r>
            <a:r>
              <a:rPr kumimoji="0" lang="en-AU" sz="180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entury Schoolbook" charset="0"/>
                <a:ea typeface="Century Schoolbook" charset="0"/>
                <a:cs typeface="Century Schoolbook" charset="0"/>
                <a:sym typeface="Avenir Next Medium"/>
              </a:rPr>
              <a:t>A) means table (matrix) of values</a:t>
            </a:r>
            <a:endParaRPr kumimoji="0" lang="en-AU" sz="18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entury Schoolbook" charset="0"/>
              <a:ea typeface="Century Schoolbook" charset="0"/>
              <a:cs typeface="Century Schoolbook" charset="0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642531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/>
              <a:t>A Better approach to Seq. Pred.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altLang="en-US" dirty="0" smtClean="0"/>
              <a:t>A solution: learning a local classifier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 smtClean="0"/>
              <a:t>e.g., </a:t>
            </a:r>
            <a:r>
              <a:rPr lang="en-US" altLang="en-US" dirty="0" err="1" smtClean="0"/>
              <a:t>Pr</a:t>
            </a:r>
            <a:r>
              <a:rPr lang="en-US" altLang="en-US" dirty="0" smtClean="0"/>
              <a:t>(</a:t>
            </a:r>
            <a:r>
              <a:rPr lang="en-US" altLang="en-US" dirty="0" err="1" smtClean="0"/>
              <a:t>t</a:t>
            </a:r>
            <a:r>
              <a:rPr lang="en-US" altLang="en-US" baseline="-25000" dirty="0" err="1" smtClean="0"/>
              <a:t>n</a:t>
            </a:r>
            <a:r>
              <a:rPr lang="en-US" altLang="en-US" dirty="0" smtClean="0"/>
              <a:t> | </a:t>
            </a:r>
            <a:r>
              <a:rPr lang="en-US" altLang="en-US" dirty="0" err="1" smtClean="0"/>
              <a:t>w</a:t>
            </a:r>
            <a:r>
              <a:rPr lang="en-US" altLang="en-US" baseline="-25000" dirty="0" err="1" smtClean="0"/>
              <a:t>n</a:t>
            </a:r>
            <a:r>
              <a:rPr lang="en-US" altLang="en-US" dirty="0" smtClean="0"/>
              <a:t>, t</a:t>
            </a:r>
            <a:r>
              <a:rPr lang="en-US" altLang="en-US" baseline="-25000" dirty="0" smtClean="0"/>
              <a:t>n-2</a:t>
            </a:r>
            <a:r>
              <a:rPr lang="en-US" altLang="en-US" dirty="0" smtClean="0"/>
              <a:t>, t</a:t>
            </a:r>
            <a:r>
              <a:rPr lang="en-US" altLang="en-US" baseline="-25000" dirty="0" smtClean="0"/>
              <a:t>n-1</a:t>
            </a:r>
            <a:r>
              <a:rPr lang="en-US" altLang="en-US" dirty="0" smtClean="0"/>
              <a:t>) or P(</a:t>
            </a:r>
            <a:r>
              <a:rPr lang="en-US" altLang="en-US" dirty="0" err="1" smtClean="0"/>
              <a:t>w</a:t>
            </a:r>
            <a:r>
              <a:rPr lang="en-US" altLang="en-US" baseline="-25000" dirty="0" err="1" smtClean="0"/>
              <a:t>n</a:t>
            </a:r>
            <a:r>
              <a:rPr lang="en-US" altLang="en-US" baseline="-25000" dirty="0" smtClean="0"/>
              <a:t>, </a:t>
            </a:r>
            <a:r>
              <a:rPr lang="en-US" altLang="en-US" dirty="0" err="1" smtClean="0"/>
              <a:t>t</a:t>
            </a:r>
            <a:r>
              <a:rPr lang="en-US" altLang="en-US" baseline="-25000" dirty="0" err="1" smtClean="0"/>
              <a:t>n</a:t>
            </a:r>
            <a:r>
              <a:rPr lang="en-US" altLang="en-US" dirty="0" smtClean="0"/>
              <a:t> | t</a:t>
            </a:r>
            <a:r>
              <a:rPr lang="en-US" altLang="en-US" baseline="-25000" dirty="0" smtClean="0"/>
              <a:t>n-1</a:t>
            </a:r>
            <a:r>
              <a:rPr lang="en-US" altLang="en-US" dirty="0" smtClean="0"/>
              <a:t>)</a:t>
            </a:r>
          </a:p>
          <a:p>
            <a:pPr lvl="1">
              <a:buFont typeface="Lucida Grande" charset="0"/>
              <a:buChar char="-"/>
            </a:pPr>
            <a:r>
              <a:rPr lang="en-US" altLang="en-US" dirty="0" smtClean="0"/>
              <a:t>a more practical model, has key </a:t>
            </a:r>
            <a:r>
              <a:rPr lang="en-US" altLang="en-US" i="1" u="sng" dirty="0" smtClean="0"/>
              <a:t>local </a:t>
            </a:r>
            <a:r>
              <a:rPr lang="en-US" altLang="en-US" dirty="0" smtClean="0"/>
              <a:t>information available</a:t>
            </a:r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 smtClean="0"/>
          </a:p>
          <a:p>
            <a:pPr lvl="1">
              <a:buFont typeface="Lucida Grande" charset="0"/>
              <a:buChar char="-"/>
            </a:pPr>
            <a:endParaRPr lang="en-US" altLang="en-US" dirty="0"/>
          </a:p>
          <a:p>
            <a:pPr lvl="1">
              <a:buFont typeface="Lucida Grande" charset="0"/>
              <a:buChar char="-"/>
            </a:pPr>
            <a:endParaRPr lang="en-US" altLang="en-US" dirty="0" smtClean="0"/>
          </a:p>
          <a:p>
            <a:pPr>
              <a:buFont typeface="Lucida Grande" charset="0"/>
              <a:buChar char="-"/>
            </a:pPr>
            <a:r>
              <a:rPr lang="en-US" altLang="en-US" dirty="0" smtClean="0"/>
              <a:t>But raises </a:t>
            </a:r>
            <a:r>
              <a:rPr lang="en-US" altLang="en-US" i="1" dirty="0" smtClean="0"/>
              <a:t>search </a:t>
            </a:r>
            <a:r>
              <a:rPr lang="en-US" altLang="en-US" dirty="0" smtClean="0"/>
              <a:t>problem: how to find the best tag sequence for each word</a:t>
            </a:r>
          </a:p>
          <a:p>
            <a:pPr lvl="2">
              <a:buFont typeface="Lucida Grande" charset="0"/>
              <a:buChar char="-"/>
            </a:pPr>
            <a:r>
              <a:rPr lang="en-US" altLang="en-US" dirty="0" smtClean="0"/>
              <a:t>can we avoid the exponential complexity in search?</a:t>
            </a:r>
            <a:endParaRPr lang="en-US" altLang="en-US" baseline="-25000" dirty="0" smtClean="0">
              <a:latin typeface="Arial Black" charset="0"/>
            </a:endParaRPr>
          </a:p>
          <a:p>
            <a:pPr lvl="1">
              <a:buFont typeface="Lucida Grande" charset="0"/>
              <a:buChar char="-"/>
            </a:pPr>
            <a:endParaRPr lang="en-US" altLang="en-US" dirty="0" smtClean="0"/>
          </a:p>
          <a:p>
            <a:pPr>
              <a:buFont typeface="Arial" charset="0"/>
              <a:buChar char="•"/>
            </a:pPr>
            <a:endParaRPr lang="en-US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05" y="2987749"/>
            <a:ext cx="5760640" cy="22132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 xmlns:r="http://schemas.openxmlformats.org/officeDocument/2006/relationships"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Features for POS tagging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For part-of-speech tagging, most important features are:</a:t>
            </a:r>
          </a:p>
          <a:p>
            <a:pPr lvl="1"/>
            <a:r>
              <a:rPr lang="en-AU" dirty="0" smtClean="0"/>
              <a:t>current word</a:t>
            </a:r>
          </a:p>
          <a:p>
            <a:pPr lvl="1"/>
            <a:r>
              <a:rPr lang="en-AU" dirty="0" smtClean="0"/>
              <a:t>tags for adjacent words </a:t>
            </a:r>
            <a:r>
              <a:rPr lang="en-AU" i="1" dirty="0" smtClean="0"/>
              <a:t>(why just to the left?)</a:t>
            </a:r>
          </a:p>
          <a:p>
            <a:r>
              <a:rPr lang="en-AU" dirty="0" smtClean="0"/>
              <a:t>E.g., for </a:t>
            </a:r>
            <a:r>
              <a:rPr lang="en-AU" i="1" dirty="0"/>
              <a:t>T</a:t>
            </a:r>
            <a:r>
              <a:rPr lang="en-AU" i="1" dirty="0" smtClean="0"/>
              <a:t>ime </a:t>
            </a:r>
            <a:r>
              <a:rPr lang="en-AU" b="1" i="1" dirty="0" smtClean="0"/>
              <a:t>flies </a:t>
            </a:r>
            <a:r>
              <a:rPr lang="en-AU" i="1" dirty="0" smtClean="0"/>
              <a:t>like an arrow</a:t>
            </a:r>
            <a:r>
              <a:rPr lang="en-AU" dirty="0" smtClean="0"/>
              <a:t>; </a:t>
            </a:r>
          </a:p>
          <a:p>
            <a:pPr lvl="1"/>
            <a:r>
              <a:rPr lang="en-AU" i="1" dirty="0" smtClean="0"/>
              <a:t>flies </a:t>
            </a:r>
            <a:r>
              <a:rPr lang="en-AU" dirty="0" smtClean="0"/>
              <a:t>mostly seen as either a VERB or NOUN</a:t>
            </a:r>
          </a:p>
          <a:p>
            <a:pPr lvl="1"/>
            <a:r>
              <a:rPr lang="en-AU" i="1" dirty="0" smtClean="0"/>
              <a:t>flies</a:t>
            </a:r>
            <a:r>
              <a:rPr lang="en-AU" dirty="0" smtClean="0"/>
              <a:t> is likely a VERB if previous tag is NOUN</a:t>
            </a:r>
          </a:p>
          <a:p>
            <a:pPr lvl="1"/>
            <a:r>
              <a:rPr lang="is-IS" i="1" dirty="0" smtClean="0"/>
              <a:t>flies</a:t>
            </a:r>
            <a:r>
              <a:rPr lang="is-IS" dirty="0" smtClean="0"/>
              <a:t> is likely a NOUN if previous tag is an ADJECTIVE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448" y="5474917"/>
            <a:ext cx="3529427" cy="198530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246950" y="7138914"/>
            <a:ext cx="5038725" cy="32130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likesuccess.com</a:t>
            </a:r>
            <a:r>
              <a:rPr lang="en-US" sz="1600" dirty="0"/>
              <a:t>/img4568782</a:t>
            </a:r>
          </a:p>
        </p:txBody>
      </p:sp>
    </p:spTree>
    <p:extLst>
      <p:ext uri="{BB962C8B-B14F-4D97-AF65-F5344CB8AC3E}">
        <p14:creationId xmlns:p14="http://schemas.microsoft.com/office/powerpoint/2010/main" val="19747666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Markov Chains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Useful trick to decompose complex chain of events into simpler, smaller </a:t>
            </a:r>
            <a:r>
              <a:rPr lang="en-US" dirty="0" err="1" smtClean="0"/>
              <a:t>modellable</a:t>
            </a:r>
            <a:r>
              <a:rPr lang="en-US" dirty="0" smtClean="0"/>
              <a:t> events; e.g.,</a:t>
            </a:r>
          </a:p>
          <a:p>
            <a:pPr lvl="1"/>
            <a:r>
              <a:rPr lang="en-US" altLang="en-US" dirty="0" err="1" smtClean="0"/>
              <a:t>Pr</a:t>
            </a:r>
            <a:r>
              <a:rPr lang="en-US" altLang="en-US" dirty="0" smtClean="0"/>
              <a:t>(t</a:t>
            </a:r>
            <a:r>
              <a:rPr lang="en-US" altLang="en-US" baseline="-25000" dirty="0" smtClean="0"/>
              <a:t>1 </a:t>
            </a:r>
            <a:r>
              <a:rPr lang="en-US" altLang="en-US" dirty="0" smtClean="0"/>
              <a:t>t</a:t>
            </a:r>
            <a:r>
              <a:rPr lang="en-US" altLang="en-US" baseline="-25000" dirty="0"/>
              <a:t>2</a:t>
            </a:r>
            <a:r>
              <a:rPr lang="en-US" altLang="en-US" baseline="-25000" dirty="0" smtClean="0"/>
              <a:t> </a:t>
            </a:r>
            <a:r>
              <a:rPr lang="mr-IN" altLang="en-US" dirty="0" smtClean="0"/>
              <a:t>…</a:t>
            </a:r>
            <a:r>
              <a:rPr lang="en-US" altLang="en-US" baseline="-25000" dirty="0" smtClean="0"/>
              <a:t> </a:t>
            </a:r>
            <a:r>
              <a:rPr lang="en-US" altLang="en-US" dirty="0" err="1" smtClean="0"/>
              <a:t>t</a:t>
            </a:r>
            <a:r>
              <a:rPr lang="en-US" altLang="en-US" baseline="-25000" dirty="0" err="1" smtClean="0"/>
              <a:t>n</a:t>
            </a:r>
            <a:r>
              <a:rPr lang="en-US" altLang="en-US" dirty="0" smtClean="0"/>
              <a:t> </a:t>
            </a:r>
            <a:r>
              <a:rPr lang="en-US" altLang="en-US" dirty="0"/>
              <a:t>| </a:t>
            </a:r>
            <a:r>
              <a:rPr lang="en-US" altLang="en-US" dirty="0" smtClean="0"/>
              <a:t>w</a:t>
            </a:r>
            <a:r>
              <a:rPr lang="en-US" altLang="en-US" baseline="-25000" dirty="0" smtClean="0"/>
              <a:t>1</a:t>
            </a:r>
            <a:r>
              <a:rPr lang="en-US" altLang="en-US" dirty="0"/>
              <a:t> </a:t>
            </a:r>
            <a:r>
              <a:rPr lang="en-US" altLang="en-US" dirty="0" smtClean="0"/>
              <a:t>w</a:t>
            </a:r>
            <a:r>
              <a:rPr lang="en-US" altLang="en-US" baseline="-25000" dirty="0" smtClean="0"/>
              <a:t>2</a:t>
            </a:r>
            <a:r>
              <a:rPr lang="mr-IN" altLang="en-US" dirty="0" smtClean="0"/>
              <a:t> </a:t>
            </a:r>
            <a:r>
              <a:rPr lang="mr-IN" altLang="en-US" dirty="0"/>
              <a:t>… </a:t>
            </a:r>
            <a:r>
              <a:rPr lang="en-US" altLang="en-US" dirty="0" smtClean="0"/>
              <a:t>w</a:t>
            </a:r>
            <a:r>
              <a:rPr lang="en-AU" altLang="en-US" dirty="0" smtClean="0"/>
              <a:t> </a:t>
            </a:r>
            <a:r>
              <a:rPr lang="en-US" altLang="en-US" baseline="-25000" dirty="0" smtClean="0"/>
              <a:t>n</a:t>
            </a:r>
            <a:r>
              <a:rPr lang="en-US" altLang="en-US" dirty="0" smtClean="0"/>
              <a:t>) = </a:t>
            </a:r>
            <a:br>
              <a:rPr lang="en-US" altLang="en-US" dirty="0" smtClean="0"/>
            </a:br>
            <a:r>
              <a:rPr lang="en-US" altLang="en-US" dirty="0" smtClean="0"/>
              <a:t>		</a:t>
            </a:r>
            <a:r>
              <a:rPr lang="en-US" altLang="en-US" dirty="0" err="1" smtClean="0"/>
              <a:t>Pr</a:t>
            </a:r>
            <a:r>
              <a:rPr lang="en-US" altLang="en-US" dirty="0" smtClean="0"/>
              <a:t>(t</a:t>
            </a:r>
            <a:r>
              <a:rPr lang="en-US" altLang="en-US" baseline="-25000" dirty="0" smtClean="0"/>
              <a:t>1</a:t>
            </a:r>
            <a:r>
              <a:rPr lang="en-US" altLang="en-US" dirty="0" smtClean="0"/>
              <a:t> </a:t>
            </a:r>
            <a:r>
              <a:rPr lang="en-US" altLang="en-US" dirty="0"/>
              <a:t>| </a:t>
            </a:r>
            <a:r>
              <a:rPr lang="en-US" altLang="en-US" dirty="0" smtClean="0"/>
              <a:t>w</a:t>
            </a:r>
            <a:r>
              <a:rPr lang="en-US" altLang="en-US" baseline="-25000" dirty="0" smtClean="0"/>
              <a:t>1</a:t>
            </a:r>
            <a:r>
              <a:rPr lang="en-US" altLang="en-US" dirty="0" smtClean="0"/>
              <a:t>) </a:t>
            </a:r>
            <a:r>
              <a:rPr lang="en-US" altLang="en-US" dirty="0" err="1" smtClean="0"/>
              <a:t>Pr</a:t>
            </a:r>
            <a:r>
              <a:rPr lang="en-US" altLang="en-US" dirty="0" smtClean="0"/>
              <a:t>(t</a:t>
            </a:r>
            <a:r>
              <a:rPr lang="en-US" altLang="en-US" baseline="-25000" dirty="0" smtClean="0"/>
              <a:t>2</a:t>
            </a:r>
            <a:r>
              <a:rPr lang="en-US" altLang="en-US" dirty="0" smtClean="0"/>
              <a:t> |w</a:t>
            </a:r>
            <a:r>
              <a:rPr lang="en-US" altLang="en-US" baseline="-25000" dirty="0" smtClean="0"/>
              <a:t>2 </a:t>
            </a:r>
            <a:r>
              <a:rPr lang="en-US" altLang="en-US" dirty="0" smtClean="0"/>
              <a:t>t</a:t>
            </a:r>
            <a:r>
              <a:rPr lang="en-US" altLang="en-US" baseline="-25000" dirty="0"/>
              <a:t>1</a:t>
            </a:r>
            <a:r>
              <a:rPr lang="en-US" altLang="en-US" dirty="0" smtClean="0"/>
              <a:t>) </a:t>
            </a:r>
            <a:r>
              <a:rPr lang="mr-IN" altLang="en-US" dirty="0" smtClean="0"/>
              <a:t>…</a:t>
            </a:r>
            <a:r>
              <a:rPr lang="en-AU" altLang="en-US" dirty="0" smtClean="0"/>
              <a:t> </a:t>
            </a:r>
            <a:r>
              <a:rPr lang="en-US" altLang="en-US" dirty="0" err="1" smtClean="0"/>
              <a:t>Pr</a:t>
            </a:r>
            <a:r>
              <a:rPr lang="en-US" altLang="en-US" dirty="0" smtClean="0"/>
              <a:t>(</a:t>
            </a:r>
            <a:r>
              <a:rPr lang="en-US" altLang="en-US" dirty="0" err="1" smtClean="0"/>
              <a:t>t</a:t>
            </a:r>
            <a:r>
              <a:rPr lang="en-US" altLang="en-US" baseline="-25000" dirty="0" err="1" smtClean="0"/>
              <a:t>n</a:t>
            </a:r>
            <a:r>
              <a:rPr lang="en-US" altLang="en-US" dirty="0" smtClean="0"/>
              <a:t> </a:t>
            </a:r>
            <a:r>
              <a:rPr lang="en-US" altLang="en-US" dirty="0"/>
              <a:t>|</a:t>
            </a:r>
            <a:r>
              <a:rPr lang="en-US" altLang="en-US" dirty="0" err="1" smtClean="0"/>
              <a:t>w</a:t>
            </a:r>
            <a:r>
              <a:rPr lang="en-US" altLang="en-US" baseline="-25000" dirty="0" err="1" smtClean="0"/>
              <a:t>n</a:t>
            </a:r>
            <a:r>
              <a:rPr lang="en-US" altLang="en-US" baseline="-25000" dirty="0" smtClean="0"/>
              <a:t> </a:t>
            </a:r>
            <a:r>
              <a:rPr lang="en-US" altLang="en-US" dirty="0" smtClean="0"/>
              <a:t>t</a:t>
            </a:r>
            <a:r>
              <a:rPr lang="en-US" altLang="en-US" baseline="-25000" dirty="0" smtClean="0"/>
              <a:t>n-1</a:t>
            </a:r>
            <a:r>
              <a:rPr lang="en-US" altLang="en-US" dirty="0" smtClean="0"/>
              <a:t>) </a:t>
            </a:r>
          </a:p>
          <a:p>
            <a:pPr lvl="1"/>
            <a:r>
              <a:rPr lang="en-US" altLang="en-US" dirty="0" err="1"/>
              <a:t>Pr</a:t>
            </a:r>
            <a:r>
              <a:rPr lang="en-US" altLang="en-US" dirty="0"/>
              <a:t>(t</a:t>
            </a:r>
            <a:r>
              <a:rPr lang="en-US" altLang="en-US" baseline="-25000" dirty="0"/>
              <a:t>1 </a:t>
            </a:r>
            <a:r>
              <a:rPr lang="en-US" altLang="en-US" dirty="0"/>
              <a:t>t</a:t>
            </a:r>
            <a:r>
              <a:rPr lang="en-US" altLang="en-US" baseline="-25000" dirty="0"/>
              <a:t>2 </a:t>
            </a:r>
            <a:r>
              <a:rPr lang="mr-IN" altLang="en-US" dirty="0"/>
              <a:t>…</a:t>
            </a:r>
            <a:r>
              <a:rPr lang="en-US" altLang="en-US" baseline="-25000" dirty="0"/>
              <a:t> </a:t>
            </a:r>
            <a:r>
              <a:rPr lang="en-US" altLang="en-US" dirty="0" err="1" smtClean="0"/>
              <a:t>t</a:t>
            </a:r>
            <a:r>
              <a:rPr lang="en-US" altLang="en-US" baseline="-25000" dirty="0" err="1" smtClean="0"/>
              <a:t>n</a:t>
            </a:r>
            <a:r>
              <a:rPr lang="en-US" altLang="en-US" dirty="0" smtClean="0"/>
              <a:t> </a:t>
            </a:r>
            <a:r>
              <a:rPr lang="en-US" altLang="en-US" dirty="0"/>
              <a:t>w</a:t>
            </a:r>
            <a:r>
              <a:rPr lang="en-US" altLang="en-US" baseline="-25000" dirty="0"/>
              <a:t>1</a:t>
            </a:r>
            <a:r>
              <a:rPr lang="en-US" altLang="en-US" dirty="0"/>
              <a:t> w</a:t>
            </a:r>
            <a:r>
              <a:rPr lang="en-US" altLang="en-US" baseline="-25000" dirty="0"/>
              <a:t>2</a:t>
            </a:r>
            <a:r>
              <a:rPr lang="mr-IN" altLang="en-US" dirty="0"/>
              <a:t> … </a:t>
            </a:r>
            <a:r>
              <a:rPr lang="en-US" altLang="en-US" dirty="0"/>
              <a:t>w</a:t>
            </a:r>
            <a:r>
              <a:rPr lang="en-AU" altLang="en-US" dirty="0"/>
              <a:t> </a:t>
            </a:r>
            <a:r>
              <a:rPr lang="en-US" altLang="en-US" baseline="-25000" dirty="0"/>
              <a:t>n</a:t>
            </a:r>
            <a:r>
              <a:rPr lang="en-US" altLang="en-US" dirty="0"/>
              <a:t>) = 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dirty="0" err="1" smtClean="0"/>
              <a:t>Pr</a:t>
            </a:r>
            <a:r>
              <a:rPr lang="en-US" altLang="en-US" dirty="0" smtClean="0"/>
              <a:t>(t</a:t>
            </a:r>
            <a:r>
              <a:rPr lang="en-US" altLang="en-US" baseline="-25000" dirty="0" smtClean="0"/>
              <a:t>1</a:t>
            </a:r>
            <a:r>
              <a:rPr lang="en-US" altLang="en-US" dirty="0" smtClean="0"/>
              <a:t> w</a:t>
            </a:r>
            <a:r>
              <a:rPr lang="en-US" altLang="en-US" baseline="-25000" dirty="0" smtClean="0"/>
              <a:t>1</a:t>
            </a:r>
            <a:r>
              <a:rPr lang="en-US" altLang="en-US" dirty="0"/>
              <a:t>) </a:t>
            </a:r>
            <a:r>
              <a:rPr lang="en-US" altLang="en-US" dirty="0" err="1"/>
              <a:t>Pr</a:t>
            </a:r>
            <a:r>
              <a:rPr lang="en-US" altLang="en-US" dirty="0"/>
              <a:t>(t</a:t>
            </a:r>
            <a:r>
              <a:rPr lang="en-US" altLang="en-US" baseline="-25000" dirty="0"/>
              <a:t>2</a:t>
            </a:r>
            <a:r>
              <a:rPr lang="en-US" altLang="en-US" dirty="0"/>
              <a:t> w</a:t>
            </a:r>
            <a:r>
              <a:rPr lang="en-US" altLang="en-US" baseline="-25000" dirty="0"/>
              <a:t>2 </a:t>
            </a:r>
            <a:r>
              <a:rPr lang="en-US" altLang="en-US" dirty="0" smtClean="0"/>
              <a:t>|t</a:t>
            </a:r>
            <a:r>
              <a:rPr lang="en-US" altLang="en-US" baseline="-25000" dirty="0"/>
              <a:t>1</a:t>
            </a:r>
            <a:r>
              <a:rPr lang="en-US" altLang="en-US" dirty="0" smtClean="0"/>
              <a:t>) </a:t>
            </a:r>
            <a:r>
              <a:rPr lang="mr-IN" altLang="en-US" dirty="0"/>
              <a:t>…</a:t>
            </a:r>
            <a:r>
              <a:rPr lang="en-AU" altLang="en-US" dirty="0"/>
              <a:t> </a:t>
            </a:r>
            <a:r>
              <a:rPr lang="en-US" altLang="en-US" dirty="0" err="1"/>
              <a:t>Pr</a:t>
            </a:r>
            <a:r>
              <a:rPr lang="en-US" altLang="en-US" dirty="0"/>
              <a:t>(</a:t>
            </a:r>
            <a:r>
              <a:rPr lang="en-US" altLang="en-US" dirty="0" err="1"/>
              <a:t>t</a:t>
            </a:r>
            <a:r>
              <a:rPr lang="en-US" altLang="en-US" baseline="-25000" dirty="0" err="1"/>
              <a:t>n</a:t>
            </a:r>
            <a:r>
              <a:rPr lang="en-US" altLang="en-US" dirty="0"/>
              <a:t> </a:t>
            </a:r>
            <a:r>
              <a:rPr lang="en-US" altLang="en-US" dirty="0" smtClean="0"/>
              <a:t>w</a:t>
            </a:r>
            <a:r>
              <a:rPr lang="en-US" altLang="en-US" baseline="-25000" dirty="0" smtClean="0"/>
              <a:t>n</a:t>
            </a:r>
            <a:r>
              <a:rPr lang="en-US" altLang="en-US" dirty="0" smtClean="0"/>
              <a:t>|t</a:t>
            </a:r>
            <a:r>
              <a:rPr lang="en-US" altLang="en-US" baseline="-25000" dirty="0" smtClean="0"/>
              <a:t>n-1</a:t>
            </a:r>
            <a:r>
              <a:rPr lang="en-US" altLang="en-US" dirty="0"/>
              <a:t>) </a:t>
            </a:r>
            <a:endParaRPr lang="is-IS" dirty="0" smtClean="0"/>
          </a:p>
          <a:p>
            <a:r>
              <a:rPr lang="is-IS" dirty="0" smtClean="0"/>
              <a:t>Make some simplifying assumptions</a:t>
            </a:r>
          </a:p>
          <a:p>
            <a:pPr lvl="1"/>
            <a:r>
              <a:rPr lang="is-IS" i="1" dirty="0" smtClean="0"/>
              <a:t>Markov assumption</a:t>
            </a:r>
            <a:r>
              <a:rPr lang="is-IS" dirty="0" smtClean="0"/>
              <a:t>: Only fixed number </a:t>
            </a:r>
            <a:r>
              <a:rPr lang="is-IS" i="1" dirty="0" smtClean="0"/>
              <a:t>k</a:t>
            </a:r>
            <a:r>
              <a:rPr lang="is-IS" dirty="0" smtClean="0"/>
              <a:t> of recent tags are relevant (</a:t>
            </a:r>
            <a:r>
              <a:rPr lang="is-IS" i="1" dirty="0" smtClean="0"/>
              <a:t>k </a:t>
            </a:r>
            <a:r>
              <a:rPr lang="is-IS" dirty="0" smtClean="0"/>
              <a:t>is known as the </a:t>
            </a:r>
            <a:r>
              <a:rPr lang="is-IS" i="1" dirty="0" smtClean="0"/>
              <a:t>Markov order; </a:t>
            </a:r>
            <a:r>
              <a:rPr lang="is-IS" dirty="0" smtClean="0"/>
              <a:t>in above </a:t>
            </a:r>
            <a:r>
              <a:rPr lang="is-IS" i="1" dirty="0" smtClean="0"/>
              <a:t>k=1</a:t>
            </a:r>
            <a:r>
              <a:rPr lang="is-IS" dirty="0" smtClean="0"/>
              <a:t>)</a:t>
            </a:r>
          </a:p>
          <a:p>
            <a:pPr lvl="1"/>
            <a:r>
              <a:rPr lang="is-IS" i="1" dirty="0" smtClean="0"/>
              <a:t>Limited dependency between words and their tags</a:t>
            </a:r>
            <a:r>
              <a:rPr lang="is-IS" dirty="0" smtClean="0"/>
              <a:t>: </a:t>
            </a:r>
            <a:r>
              <a:rPr lang="is-IS" dirty="0"/>
              <a:t>T</a:t>
            </a:r>
            <a:r>
              <a:rPr lang="is-IS" dirty="0" smtClean="0"/>
              <a:t>ags are assumed to capture the local </a:t>
            </a:r>
            <a:r>
              <a:rPr lang="is-IS" dirty="0" smtClean="0"/>
              <a:t>context needed to explain the observations</a:t>
            </a:r>
            <a:endParaRPr lang="en-US" i="1" dirty="0" smtClean="0"/>
          </a:p>
        </p:txBody>
      </p:sp>
      <p:sp>
        <p:nvSpPr>
          <p:cNvPr id="4" name="Rectangle 3"/>
          <p:cNvSpPr/>
          <p:nvPr/>
        </p:nvSpPr>
        <p:spPr>
          <a:xfrm>
            <a:off x="8136656" y="2699717"/>
            <a:ext cx="1194558" cy="4358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dirty="0" smtClean="0">
                <a:solidFill>
                  <a:srgbClr val="FF0000"/>
                </a:solidFill>
              </a:rPr>
              <a:t>MEMM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136656" y="3563813"/>
            <a:ext cx="955711" cy="4358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dirty="0" smtClean="0">
                <a:solidFill>
                  <a:srgbClr val="FF0000"/>
                </a:solidFill>
              </a:rPr>
              <a:t>HMM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smtClean="0"/>
              <a:t>Markov Models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31800" indent="-323850">
              <a:buSzPct val="45000"/>
              <a:buFont typeface="Wingdings" charset="0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 err="1"/>
              <a:t>Characterised</a:t>
            </a:r>
            <a:r>
              <a:rPr lang="en-US" dirty="0"/>
              <a:t> by</a:t>
            </a:r>
          </a:p>
          <a:p>
            <a:pPr marL="889000" lvl="1" indent="-323850">
              <a:buSzPct val="45000"/>
              <a:buFont typeface="Wingdings" charset="0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/>
              <a:t>set of states</a:t>
            </a:r>
          </a:p>
          <a:p>
            <a:pPr marL="889000" lvl="1" indent="-323850">
              <a:buSzPct val="45000"/>
              <a:buFont typeface="Wingdings" charset="0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/>
              <a:t>initial state </a:t>
            </a:r>
            <a:r>
              <a:rPr lang="en-US" dirty="0" err="1"/>
              <a:t>occ</a:t>
            </a:r>
            <a:r>
              <a:rPr lang="en-US" dirty="0"/>
              <a:t> </a:t>
            </a:r>
            <a:r>
              <a:rPr lang="en-US" dirty="0" err="1"/>
              <a:t>prob</a:t>
            </a:r>
            <a:endParaRPr lang="en-US" dirty="0"/>
          </a:p>
          <a:p>
            <a:pPr marL="889000" lvl="1" indent="-323850">
              <a:buSzPct val="45000"/>
              <a:buFont typeface="Wingdings" charset="0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/>
              <a:t>state transition </a:t>
            </a:r>
            <a:r>
              <a:rPr lang="en-US" dirty="0" err="1"/>
              <a:t>probs</a:t>
            </a:r>
            <a:endParaRPr lang="en-US" dirty="0"/>
          </a:p>
          <a:p>
            <a:pPr marL="889000" lvl="1" indent="-323850">
              <a:buSzPct val="45000"/>
              <a:buFont typeface="Wingdings" charset="0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/>
              <a:t>outgoing edges </a:t>
            </a:r>
            <a:r>
              <a:rPr lang="en-US" dirty="0" err="1"/>
              <a:t>normalised</a:t>
            </a:r>
            <a:endParaRPr lang="en-US" dirty="0"/>
          </a:p>
          <a:p>
            <a:pPr marL="431800" indent="-323850">
              <a:buSzPct val="45000"/>
              <a:buFont typeface="Wingdings" charset="0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/>
              <a:t>Can score sequences of observations</a:t>
            </a:r>
          </a:p>
          <a:p>
            <a:pPr marL="889000" lvl="1" indent="-323850">
              <a:buSzPct val="45000"/>
              <a:buFont typeface="Wingdings" charset="0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/>
              <a:t>For stock price example: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up-up-down-up-up</a:t>
            </a:r>
            <a:endParaRPr lang="en-US" dirty="0"/>
          </a:p>
          <a:p>
            <a:pPr marL="889000" lvl="1" indent="-323850">
              <a:buSzPct val="45000"/>
              <a:buFont typeface="Wingdings" charset="0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/>
              <a:t>maps directly to states</a:t>
            </a:r>
          </a:p>
          <a:p>
            <a:pPr marL="889000" lvl="1" indent="-323850">
              <a:buSzPct val="45000"/>
              <a:buFont typeface="Wingdings" charset="0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/>
              <a:t>simply multiply </a:t>
            </a:r>
            <a:r>
              <a:rPr lang="en-US" dirty="0" err="1"/>
              <a:t>probs</a:t>
            </a:r>
            <a:endParaRPr lang="en-US" dirty="0"/>
          </a:p>
          <a:p>
            <a:pPr marL="431800" indent="-323850">
              <a:buSzPct val="45000"/>
              <a:buFont typeface="Wingdings" charset="0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endParaRPr lang="en-US" dirty="0"/>
          </a:p>
          <a:p>
            <a:pPr marL="107950" indent="0"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endParaRPr lang="en-US" dirty="0"/>
          </a:p>
          <a:p>
            <a:pPr marL="889000" lvl="1" indent="-323850">
              <a:buSzPct val="45000"/>
              <a:buFont typeface="Wingdings" charset="0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endParaRPr lang="en-US" dirty="0"/>
          </a:p>
          <a:p>
            <a:endParaRPr lang="en-A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3"/>
          <a:srcRect l="-37299" r="-37299"/>
          <a:stretch>
            <a:fillRect/>
          </a:stretch>
        </p:blipFill>
        <p:spPr>
          <a:xfrm>
            <a:off x="2736056" y="1220303"/>
            <a:ext cx="9083675" cy="5089525"/>
          </a:xfrm>
        </p:spPr>
      </p:pic>
      <p:sp>
        <p:nvSpPr>
          <p:cNvPr id="9220" name="Rectangle 5"/>
          <p:cNvSpPr>
            <a:spLocks noChangeArrowheads="1"/>
          </p:cNvSpPr>
          <p:nvPr/>
        </p:nvSpPr>
        <p:spPr bwMode="auto">
          <a:xfrm>
            <a:off x="4176713" y="6372225"/>
            <a:ext cx="5688012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365250"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lvl="3" indent="0" eaLnBrk="1">
              <a:buSzPct val="45000"/>
            </a:pPr>
            <a:r>
              <a:rPr lang="en-US" altLang="en-US" sz="1400">
                <a:solidFill>
                  <a:schemeClr val="tx1"/>
                </a:solidFill>
                <a:latin typeface="Arial" charset="0"/>
              </a:rPr>
              <a:t>Fig. from Spoken language processing; Huang, Acero, Hon (2001); Prentice Hall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Hidden Markov Models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732" y="1279632"/>
            <a:ext cx="5553660" cy="6043073"/>
          </a:xfrm>
        </p:spPr>
        <p:txBody>
          <a:bodyPr/>
          <a:lstStyle/>
          <a:p>
            <a:pPr lvl="0"/>
            <a:r>
              <a:rPr lang="en-US" altLang="en-US" smtClean="0"/>
              <a:t>Each state now has in addition</a:t>
            </a:r>
          </a:p>
          <a:p>
            <a:pPr lvl="1"/>
            <a:r>
              <a:rPr lang="en-US" altLang="en-US" dirty="0" smtClean="0"/>
              <a:t>emission </a:t>
            </a:r>
            <a:r>
              <a:rPr lang="en-US" altLang="en-US" dirty="0" err="1" smtClean="0"/>
              <a:t>prob</a:t>
            </a:r>
            <a:r>
              <a:rPr lang="en-US" altLang="en-US" dirty="0" smtClean="0"/>
              <a:t> vector</a:t>
            </a:r>
          </a:p>
          <a:p>
            <a:pPr lvl="0"/>
            <a:r>
              <a:rPr lang="en-US" altLang="en-US" dirty="0" smtClean="0"/>
              <a:t>No longer 1:1 mapping</a:t>
            </a:r>
          </a:p>
          <a:p>
            <a:pPr lvl="1"/>
            <a:r>
              <a:rPr lang="en-US" altLang="en-US" dirty="0" smtClean="0"/>
              <a:t>from observation sequence to states</a:t>
            </a:r>
          </a:p>
          <a:p>
            <a:pPr lvl="1"/>
            <a:r>
              <a:rPr lang="en-US" altLang="en-US" dirty="0" smtClean="0"/>
              <a:t>E.g., up-up-down-up-up could be generated from any state sequence</a:t>
            </a:r>
          </a:p>
          <a:p>
            <a:pPr lvl="1"/>
            <a:r>
              <a:rPr lang="en-US" altLang="en-US" dirty="0" smtClean="0"/>
              <a:t>but some more likely than others!</a:t>
            </a:r>
          </a:p>
          <a:p>
            <a:pPr lvl="0"/>
            <a:r>
              <a:rPr lang="en-US" altLang="en-US" dirty="0" smtClean="0"/>
              <a:t>State sequence is  ‘hidden’</a:t>
            </a:r>
            <a:endParaRPr lang="en-US" altLang="ja-JP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rcRect l="-10171" r="-10171"/>
          <a:stretch>
            <a:fillRect/>
          </a:stretch>
        </p:blipFill>
        <p:spPr>
          <a:xfrm>
            <a:off x="3672160" y="1716233"/>
            <a:ext cx="6940550" cy="3889375"/>
          </a:xfrm>
        </p:spPr>
      </p:pic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479425" y="1763713"/>
            <a:ext cx="3984625" cy="50911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6048" rIns="0" bIns="0"/>
          <a:lstStyle>
            <a:lvl1pPr marL="431800" indent="-323850"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marL="889000" indent="-323850"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lvl="1" eaLnBrk="1">
              <a:lnSpc>
                <a:spcPct val="98000"/>
              </a:lnSpc>
              <a:spcAft>
                <a:spcPts val="1138"/>
              </a:spcAft>
              <a:buSzPct val="45000"/>
              <a:buFont typeface="Wingdings" charset="2"/>
              <a:buChar char=""/>
            </a:pPr>
            <a:endParaRPr lang="en-US" altLang="en-US" sz="2000" b="1" dirty="0">
              <a:solidFill>
                <a:srgbClr val="008000"/>
              </a:solidFill>
              <a:latin typeface="Lucidasans" charset="0"/>
            </a:endParaRP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4176713" y="6372225"/>
            <a:ext cx="5688012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3pPr>
            <a:lvl4pPr marL="1365250"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bg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lvl="3" indent="0" eaLnBrk="1">
              <a:buSzPct val="45000"/>
            </a:pPr>
            <a:r>
              <a:rPr lang="en-US" altLang="en-US" sz="1400">
                <a:solidFill>
                  <a:schemeClr val="tx1"/>
                </a:solidFill>
                <a:latin typeface="Arial" charset="0"/>
              </a:rPr>
              <a:t>Fig. from Spoken language processing; Huang, Acero, Hon (2001); Prentice Hall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 additive="repl">
                                        <p:cTn id="6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MP90042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COMP90042" id="{B5E3B609-E552-184B-B859-970AE0589C32}" vid="{DDC14051-D90B-6B4A-9619-374AD3B0F876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24298</TotalTime>
  <Words>1597</Words>
  <Application>Microsoft Macintosh PowerPoint</Application>
  <PresentationFormat>Custom</PresentationFormat>
  <Paragraphs>383</Paragraphs>
  <Slides>27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3" baseType="lpstr">
      <vt:lpstr>Arial Black</vt:lpstr>
      <vt:lpstr>Arial Narrow</vt:lpstr>
      <vt:lpstr>Avenir Next</vt:lpstr>
      <vt:lpstr>Avenir Next Medium</vt:lpstr>
      <vt:lpstr>Century Schoolbook</vt:lpstr>
      <vt:lpstr>Courier</vt:lpstr>
      <vt:lpstr>DIN Alternate</vt:lpstr>
      <vt:lpstr>DIN Condensed</vt:lpstr>
      <vt:lpstr>Helvetica</vt:lpstr>
      <vt:lpstr>Lucida Grande</vt:lpstr>
      <vt:lpstr>Lucidasans</vt:lpstr>
      <vt:lpstr>ＭＳ Ｐゴシック</vt:lpstr>
      <vt:lpstr>Times New Roman</vt:lpstr>
      <vt:lpstr>Wingdings</vt:lpstr>
      <vt:lpstr>Arial</vt:lpstr>
      <vt:lpstr>COMP90042</vt:lpstr>
      <vt:lpstr>Sequence Tagging: hidden Markov models</vt:lpstr>
      <vt:lpstr>Overview</vt:lpstr>
      <vt:lpstr>Sequential prediction</vt:lpstr>
      <vt:lpstr>Naïve approaches for seq. Pred.</vt:lpstr>
      <vt:lpstr>A Better approach to Seq. Pred.</vt:lpstr>
      <vt:lpstr>Features for POS tagging</vt:lpstr>
      <vt:lpstr>Markov Chains </vt:lpstr>
      <vt:lpstr>Markov Models</vt:lpstr>
      <vt:lpstr>Hidden Markov Models</vt:lpstr>
      <vt:lpstr>Notation</vt:lpstr>
      <vt:lpstr>Assumptions</vt:lpstr>
      <vt:lpstr>Probability of sequence</vt:lpstr>
      <vt:lpstr>HMM Decoding problem</vt:lpstr>
      <vt:lpstr>HMMs for tagging</vt:lpstr>
      <vt:lpstr>Example</vt:lpstr>
      <vt:lpstr>Estimating a visible Markov tagger</vt:lpstr>
      <vt:lpstr>Prediction</vt:lpstr>
      <vt:lpstr>Viterbi algorithm</vt:lpstr>
      <vt:lpstr>Viterbi recursion</vt:lpstr>
      <vt:lpstr>Viterbi illustration</vt:lpstr>
      <vt:lpstr>Viterbi analysis</vt:lpstr>
      <vt:lpstr>Backpointers</vt:lpstr>
      <vt:lpstr>Backpointer illustration</vt:lpstr>
      <vt:lpstr>Other variant Taggers</vt:lpstr>
      <vt:lpstr>HMMs in NLP</vt:lpstr>
      <vt:lpstr>Summary</vt:lpstr>
      <vt:lpstr>Readings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WSTA Lectures 13 &amp; 14 – Part-of-speech Tagging</dc:title>
  <cp:lastModifiedBy>Trevor Anthony Cohn</cp:lastModifiedBy>
  <cp:revision>615</cp:revision>
  <cp:lastPrinted>2017-03-07T03:51:38Z</cp:lastPrinted>
  <dcterms:created xsi:type="dcterms:W3CDTF">2001-09-07T10:09:42Z</dcterms:created>
  <dcterms:modified xsi:type="dcterms:W3CDTF">2017-03-07T10:32:43Z</dcterms:modified>
</cp:coreProperties>
</file>

<file path=docProps/thumbnail.jpeg>
</file>